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89" r:id="rId2"/>
    <p:sldId id="256" r:id="rId3"/>
    <p:sldId id="275" r:id="rId4"/>
    <p:sldId id="282" r:id="rId5"/>
    <p:sldId id="290" r:id="rId6"/>
    <p:sldId id="276" r:id="rId7"/>
    <p:sldId id="277" r:id="rId8"/>
    <p:sldId id="295" r:id="rId9"/>
    <p:sldId id="286" r:id="rId10"/>
    <p:sldId id="296" r:id="rId11"/>
    <p:sldId id="287" r:id="rId12"/>
    <p:sldId id="297" r:id="rId13"/>
    <p:sldId id="288" r:id="rId14"/>
    <p:sldId id="298" r:id="rId15"/>
    <p:sldId id="283" r:id="rId16"/>
    <p:sldId id="285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49C5F0-BBB0-4707-3CE0-237015013B5B}" name="Yaqian Huang" initials="YH" userId="6f2f34363454962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51"/>
    <p:restoredTop sz="90629"/>
  </p:normalViewPr>
  <p:slideViewPr>
    <p:cSldViewPr snapToGrid="0" snapToObjects="1">
      <p:cViewPr varScale="1">
        <p:scale>
          <a:sx n="84" d="100"/>
          <a:sy n="84" d="100"/>
        </p:scale>
        <p:origin x="184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15FC8-E276-B04C-8CAA-4F28E9ABE2E5}" type="datetimeFigureOut">
              <a:rPr lang="en-US" smtClean="0"/>
              <a:t>7/23/22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9A257-0AE4-B748-8D20-CE205DFF8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6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Control and </a:t>
            </a:r>
            <a:r>
              <a:rPr lang="en-US"/>
              <a:t>manually enter by experimenter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6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阳平</a:t>
            </a:r>
            <a:r>
              <a:rPr lang="zh-CN" altLang="en-US" dirty="0"/>
              <a:t> 阴平 上声 去声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1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samples of a tone, but how representative they are</a:t>
            </a:r>
          </a:p>
          <a:p>
            <a:r>
              <a:rPr lang="en-US" dirty="0"/>
              <a:t>Some would sound more canonical/representative/appropriate/typical and some less</a:t>
            </a:r>
          </a:p>
          <a:p>
            <a:r>
              <a:rPr lang="en-US" dirty="0"/>
              <a:t>In Chinese: </a:t>
            </a:r>
          </a:p>
          <a:p>
            <a:r>
              <a:rPr lang="en-US" dirty="0"/>
              <a:t>No things related to speak clearly or dialect difference</a:t>
            </a:r>
          </a:p>
          <a:p>
            <a:endParaRPr lang="en-US" dirty="0"/>
          </a:p>
          <a:p>
            <a:r>
              <a:rPr lang="en-US" dirty="0"/>
              <a:t>Explain the four tones: minimal pair of tones</a:t>
            </a:r>
          </a:p>
          <a:p>
            <a:r>
              <a:rPr lang="en-US" dirty="0"/>
              <a:t>Bilingual: allowing heritage speakers if they do learn about the tones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12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the stimuli in a box: get the same order for all participants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listen to your order – if you’re satisfied, you can move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74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the stimuli in a box: get the same order for all participants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listen to your order – if you’re satisfied, you can move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the stimuli in a box: get the same order for all participants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listen to your order – if you’re satisfied, you can move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83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the stimuli in a box: get the same order for all participants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listen to your order – if you’re satisfied, you can move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8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the stimuli in a box: get the same order for all participants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listen to your order – if you’re satisfied, you can move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A257-0AE4-B748-8D20-CE205DFF8E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39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CE19-59AB-F74A-8727-242535DE3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45067-2BA1-014F-80F9-0A01FBB47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D44FC-4162-604B-BC71-0604ECF5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71EF2-B99A-8046-83BD-05ADB02A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6D03F-6E42-F045-A8C3-05BC1C8B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3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B51C-8F3F-8D43-98EF-0D281FECB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0F613F-93ED-4D41-8B1C-CC5E2B8B8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A4D2-210A-4141-897B-BF3A89BC4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4C2AD-BD5E-3A41-A0A5-B6A5BE8B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71BEF-8469-F94B-B9D0-A0449F45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8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E5FA6-3167-4F4A-BCAC-152411862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DE9053-F033-9A40-BCCD-32A623CD6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984D5-0975-7A4C-8A6F-92DEC444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37E8-6667-B546-A4AA-D15B6159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DF48-F226-1646-8560-45B96B10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CA9B-519B-004F-9DDB-1BA03A8A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7359-9887-D941-B61C-B61D99AE7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00A14-04BA-B945-B7A1-D21E8581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D10C0-21DF-5449-94A9-CEE4DA518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BC092-6569-C343-B599-D4C5D9B4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503D6-0BE6-5348-90D8-6B67EEE7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4C552-8D48-5947-8B16-3BC3060C4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8ECC0-B008-B14D-9022-01BFFB69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E4A83-D359-2C41-89A0-9E8FA22B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F36E-225C-714D-B1B2-7594710B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92B48-5DFA-EA43-BEAF-6C0C28CA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71243-8173-8B4A-82E1-A10E688AF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EFBAC-C0BC-5144-B346-5CE286FFB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09EDB-03A1-D946-8C81-92B55CCD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0832F-EC17-F04C-9D74-FCBA09C0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3E6B1-F7FE-6844-841A-9482047ED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9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E05A-BA78-B045-AC95-2DFEC17BE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A93D8-121E-EC4F-9F2E-125251882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CF909-1DAE-5845-BC29-7127F9DC1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040D0-CD65-5B40-9CFF-8419D65F3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1E0EF-1D45-8541-935A-003FE85C9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884F6A-1611-354A-ADFD-BD90C944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6D28FB-CBF3-9F42-A2A5-281E20B7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6EF600-0EAE-C54D-A935-E980DB72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05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47CE-09F5-DD4E-AB7B-EFDA421D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C1C049-4901-EA4D-9A3C-86AB892C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39B548-DA29-954D-8758-070B20BA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ED853-4044-6445-AE4F-686A17320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5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215D0-6681-EC4A-81CF-ED06B93E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A40391-F449-3140-A505-E17FD607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CD002-01E9-1F43-8715-CA92E025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1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6CAD-B82B-964A-BF35-2FCB6BE1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E1727-781A-1A49-9998-75F23624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C5A2F-72A2-6546-9A81-DC5B950A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C3E3E-3228-B94A-834D-CF66387A8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69832-3F12-664F-85B7-A4F5CFEC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108F0-91EA-8149-8087-6AEB97F2B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4AA2-C2F8-0342-8F23-6FD3B4E2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A06218-5209-1543-A505-9AC1A06E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A076A-82CA-0244-BFA2-8CD00C9E2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84954-5E53-4B4F-B0ED-BE85DBD77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58AE3-EA30-8B40-8627-82195E1D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AA13D-D817-964B-85AC-AD46D805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2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164DC1-C142-384B-8399-C65F39D4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917FC-3111-4D4E-BA20-295A73C3C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21C1D-003E-5241-82AA-B69CF4DC2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4792-4119-2144-BACF-8A188D1B4DD2}" type="datetimeFigureOut">
              <a:rPr lang="en-US" smtClean="0"/>
              <a:t>7/23/22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A420C-03F5-484D-8700-DCD2396DE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407B-0A6A-C24F-95DA-D3046B071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0710-75E1-FA4A-BE0C-D96D09CA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3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audio" Target="../media/media9.m4a"/><Relationship Id="rId3" Type="http://schemas.microsoft.com/office/2007/relationships/media" Target="../media/media2.m4a"/><Relationship Id="rId21" Type="http://schemas.openxmlformats.org/officeDocument/2006/relationships/image" Target="../media/image1.png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microsoft.com/office/2007/relationships/media" Target="../media/media9.m4a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20" Type="http://schemas.openxmlformats.org/officeDocument/2006/relationships/notesSlide" Target="../notesSlides/notesSlide6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audio" Target="../media/media9.m4a"/><Relationship Id="rId3" Type="http://schemas.microsoft.com/office/2007/relationships/media" Target="../media/media2.m4a"/><Relationship Id="rId21" Type="http://schemas.openxmlformats.org/officeDocument/2006/relationships/image" Target="../media/image1.png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microsoft.com/office/2007/relationships/media" Target="../media/media9.m4a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20" Type="http://schemas.openxmlformats.org/officeDocument/2006/relationships/notesSlide" Target="../notesSlides/notesSlide7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audio" Target="../media/media9.m4a"/><Relationship Id="rId3" Type="http://schemas.microsoft.com/office/2007/relationships/media" Target="../media/media2.m4a"/><Relationship Id="rId21" Type="http://schemas.openxmlformats.org/officeDocument/2006/relationships/image" Target="../media/image1.png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microsoft.com/office/2007/relationships/media" Target="../media/media9.m4a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20" Type="http://schemas.openxmlformats.org/officeDocument/2006/relationships/notesSlide" Target="../notesSlides/notesSlide8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audio" Target="../media/media9.m4a"/><Relationship Id="rId3" Type="http://schemas.microsoft.com/office/2007/relationships/media" Target="../media/media2.m4a"/><Relationship Id="rId21" Type="http://schemas.openxmlformats.org/officeDocument/2006/relationships/image" Target="../media/image1.png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microsoft.com/office/2007/relationships/media" Target="../media/media9.m4a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20" Type="http://schemas.openxmlformats.org/officeDocument/2006/relationships/notesSlide" Target="../notesSlides/notesSlide4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audio" Target="../media/media9.m4a"/><Relationship Id="rId3" Type="http://schemas.microsoft.com/office/2007/relationships/media" Target="../media/media2.m4a"/><Relationship Id="rId21" Type="http://schemas.openxmlformats.org/officeDocument/2006/relationships/image" Target="../media/image1.png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microsoft.com/office/2007/relationships/media" Target="../media/media9.m4a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20" Type="http://schemas.openxmlformats.org/officeDocument/2006/relationships/notesSlide" Target="../notesSlides/notesSlide5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请输入实验编号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597F0-9328-F248-9B74-5221D9BD3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确认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1802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C57006-E2B0-FC54-5BE5-95D207D83C43}"/>
              </a:ext>
            </a:extLst>
          </p:cNvPr>
          <p:cNvSpPr txBox="1"/>
          <p:nvPr/>
        </p:nvSpPr>
        <p:spPr>
          <a:xfrm>
            <a:off x="8291285" y="753261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1615B-329B-4E18-8C41-225D0E76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061" y="1870248"/>
            <a:ext cx="3985878" cy="1325563"/>
          </a:xfrm>
        </p:spPr>
        <p:txBody>
          <a:bodyPr/>
          <a:lstStyle/>
          <a:p>
            <a:pPr algn="ctr"/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二声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A5A776-A452-40AF-BC64-81CDECD15160}"/>
              </a:ext>
            </a:extLst>
          </p:cNvPr>
          <p:cNvCxnSpPr/>
          <p:nvPr/>
        </p:nvCxnSpPr>
        <p:spPr>
          <a:xfrm>
            <a:off x="1980069" y="5386405"/>
            <a:ext cx="80074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8CC96C-102F-43E7-95A7-B45B6C36073B}"/>
              </a:ext>
            </a:extLst>
          </p:cNvPr>
          <p:cNvSpPr txBox="1"/>
          <p:nvPr/>
        </p:nvSpPr>
        <p:spPr>
          <a:xfrm>
            <a:off x="7473560" y="5542600"/>
            <a:ext cx="395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3D0202-2788-4749-9834-832CDF65F239}"/>
              </a:ext>
            </a:extLst>
          </p:cNvPr>
          <p:cNvSpPr txBox="1"/>
          <p:nvPr/>
        </p:nvSpPr>
        <p:spPr>
          <a:xfrm>
            <a:off x="724590" y="5542600"/>
            <a:ext cx="4161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最不自然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，最不具代表性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EEB84F8-6279-0A3E-F074-C2E1CCC87E6B}"/>
              </a:ext>
            </a:extLst>
          </p:cNvPr>
          <p:cNvSpPr txBox="1">
            <a:spLocks/>
          </p:cNvSpPr>
          <p:nvPr/>
        </p:nvSpPr>
        <p:spPr>
          <a:xfrm>
            <a:off x="1411773" y="31958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点击以继续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7DD37-18ED-5A9D-BC5C-5DBCFAE3C254}"/>
              </a:ext>
            </a:extLst>
          </p:cNvPr>
          <p:cNvSpPr txBox="1"/>
          <p:nvPr/>
        </p:nvSpPr>
        <p:spPr>
          <a:xfrm>
            <a:off x="416689" y="755626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A2516-8EF8-2FEA-9A15-610D4E0B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755626"/>
            <a:ext cx="3460830" cy="2698321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提示：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请点击黑框里的声音图标，然后拖动到下方的画布上。水平线的左端表示这个声音对这个声调最不具代表性，右端表示最具代表性。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图标之间的纵向位置与该声音是否自然或者典型无关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图标的颜色和声调无关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请注意聆听声音本身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你可以重叠放置图标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请充分利用画布上的空间</a:t>
            </a:r>
          </a:p>
        </p:txBody>
      </p:sp>
      <p:pic>
        <p:nvPicPr>
          <p:cNvPr id="7" name="sindhi6">
            <a:hlinkClick r:id="" action="ppaction://media"/>
            <a:extLst>
              <a:ext uri="{FF2B5EF4-FFF2-40B4-BE49-F238E27FC236}">
                <a16:creationId xmlns:a16="http://schemas.microsoft.com/office/drawing/2014/main" id="{14DF6DFD-C5C1-284D-3FF8-38643F7A9A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534797" y="4789254"/>
            <a:ext cx="468313" cy="468312"/>
          </a:xfrm>
          <a:prstGeom prst="rect">
            <a:avLst/>
          </a:prstGeom>
        </p:spPr>
      </p:pic>
      <p:pic>
        <p:nvPicPr>
          <p:cNvPr id="8" name="sindhi7">
            <a:hlinkClick r:id="" action="ppaction://media"/>
            <a:extLst>
              <a:ext uri="{FF2B5EF4-FFF2-40B4-BE49-F238E27FC236}">
                <a16:creationId xmlns:a16="http://schemas.microsoft.com/office/drawing/2014/main" id="{2C7E445C-0BD0-A471-241A-A869CE8638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CC33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249438" y="4195310"/>
            <a:ext cx="468312" cy="468312"/>
          </a:xfrm>
          <a:prstGeom prst="rect">
            <a:avLst/>
          </a:prstGeom>
        </p:spPr>
      </p:pic>
      <p:pic>
        <p:nvPicPr>
          <p:cNvPr id="9" name="sindhi8">
            <a:hlinkClick r:id="" action="ppaction://media"/>
            <a:extLst>
              <a:ext uri="{FF2B5EF4-FFF2-40B4-BE49-F238E27FC236}">
                <a16:creationId xmlns:a16="http://schemas.microsoft.com/office/drawing/2014/main" id="{7F7627E9-97B6-EF85-13AD-3ED8D6DA3D7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rgbClr val="CC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073017" y="4320942"/>
            <a:ext cx="468312" cy="468312"/>
          </a:xfrm>
          <a:prstGeom prst="rect">
            <a:avLst/>
          </a:prstGeom>
        </p:spPr>
      </p:pic>
      <p:pic>
        <p:nvPicPr>
          <p:cNvPr id="10" name="sindhi9">
            <a:hlinkClick r:id="" action="ppaction://media"/>
            <a:extLst>
              <a:ext uri="{FF2B5EF4-FFF2-40B4-BE49-F238E27FC236}">
                <a16:creationId xmlns:a16="http://schemas.microsoft.com/office/drawing/2014/main" id="{E4C8D41C-6F26-F1A8-9635-A21F6A044C1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648702" y="3843860"/>
            <a:ext cx="468312" cy="468312"/>
          </a:xfrm>
          <a:prstGeom prst="rect">
            <a:avLst/>
          </a:prstGeom>
        </p:spPr>
      </p:pic>
      <p:pic>
        <p:nvPicPr>
          <p:cNvPr id="34" name="sindhi10">
            <a:hlinkClick r:id="" action="ppaction://media"/>
            <a:extLst>
              <a:ext uri="{FF2B5EF4-FFF2-40B4-BE49-F238E27FC236}">
                <a16:creationId xmlns:a16="http://schemas.microsoft.com/office/drawing/2014/main" id="{B97C4DE8-CA99-4648-5C18-2A645E94758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biLevel thresh="75000"/>
          </a:blip>
          <a:stretch>
            <a:fillRect/>
          </a:stretch>
        </p:blipFill>
        <p:spPr>
          <a:xfrm>
            <a:off x="5743223" y="3741655"/>
            <a:ext cx="468312" cy="468312"/>
          </a:xfrm>
          <a:prstGeom prst="rect">
            <a:avLst/>
          </a:prstGeom>
        </p:spPr>
      </p:pic>
      <p:pic>
        <p:nvPicPr>
          <p:cNvPr id="35" name="sindhi11">
            <a:hlinkClick r:id="" action="ppaction://media"/>
            <a:extLst>
              <a:ext uri="{FF2B5EF4-FFF2-40B4-BE49-F238E27FC236}">
                <a16:creationId xmlns:a16="http://schemas.microsoft.com/office/drawing/2014/main" id="{4DE174B9-1646-3306-D810-FD9B76C0EBF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07957" y="4828200"/>
            <a:ext cx="468312" cy="468312"/>
          </a:xfrm>
          <a:prstGeom prst="rect">
            <a:avLst/>
          </a:prstGeom>
        </p:spPr>
      </p:pic>
      <p:pic>
        <p:nvPicPr>
          <p:cNvPr id="36" name="sindhi12">
            <a:hlinkClick r:id="" action="ppaction://media"/>
            <a:extLst>
              <a:ext uri="{FF2B5EF4-FFF2-40B4-BE49-F238E27FC236}">
                <a16:creationId xmlns:a16="http://schemas.microsoft.com/office/drawing/2014/main" id="{BB08A733-5FAB-6BB5-3481-90D77C220F62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2836" y="4721339"/>
            <a:ext cx="468312" cy="468312"/>
          </a:xfrm>
          <a:prstGeom prst="rect">
            <a:avLst/>
          </a:prstGeom>
        </p:spPr>
      </p:pic>
      <p:pic>
        <p:nvPicPr>
          <p:cNvPr id="37" name="sindhi13">
            <a:hlinkClick r:id="" action="ppaction://media"/>
            <a:extLst>
              <a:ext uri="{FF2B5EF4-FFF2-40B4-BE49-F238E27FC236}">
                <a16:creationId xmlns:a16="http://schemas.microsoft.com/office/drawing/2014/main" id="{A6CAEABC-E704-BCDC-840E-B9E6E379C65A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CC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942507" y="3769834"/>
            <a:ext cx="468312" cy="468312"/>
          </a:xfrm>
          <a:prstGeom prst="rect">
            <a:avLst/>
          </a:prstGeom>
        </p:spPr>
      </p:pic>
      <p:pic>
        <p:nvPicPr>
          <p:cNvPr id="38" name="sindhi14">
            <a:hlinkClick r:id="" action="ppaction://media"/>
            <a:extLst>
              <a:ext uri="{FF2B5EF4-FFF2-40B4-BE49-F238E27FC236}">
                <a16:creationId xmlns:a16="http://schemas.microsoft.com/office/drawing/2014/main" id="{B9BB0247-6418-81CC-0D87-AD6FD9507A66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47727" y="3877310"/>
            <a:ext cx="468312" cy="468312"/>
          </a:xfrm>
          <a:prstGeom prst="rect">
            <a:avLst/>
          </a:prstGeom>
        </p:spPr>
      </p:pic>
      <p:pic>
        <p:nvPicPr>
          <p:cNvPr id="39" name="sindhi6">
            <a:hlinkClick r:id="" action="ppaction://media"/>
            <a:extLst>
              <a:ext uri="{FF2B5EF4-FFF2-40B4-BE49-F238E27FC236}">
                <a16:creationId xmlns:a16="http://schemas.microsoft.com/office/drawing/2014/main" id="{ED1EA62E-58EB-EDB6-A949-4B2C5BFE21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86228" y="4592209"/>
            <a:ext cx="468313" cy="468312"/>
          </a:xfrm>
          <a:prstGeom prst="rect">
            <a:avLst/>
          </a:prstGeom>
        </p:spPr>
      </p:pic>
      <p:pic>
        <p:nvPicPr>
          <p:cNvPr id="40" name="sindhi7">
            <a:hlinkClick r:id="" action="ppaction://media"/>
            <a:extLst>
              <a:ext uri="{FF2B5EF4-FFF2-40B4-BE49-F238E27FC236}">
                <a16:creationId xmlns:a16="http://schemas.microsoft.com/office/drawing/2014/main" id="{0672425D-27BA-9410-D139-5C988A6BCB2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66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02786" y="4410549"/>
            <a:ext cx="468312" cy="468312"/>
          </a:xfrm>
          <a:prstGeom prst="rect">
            <a:avLst/>
          </a:prstGeom>
        </p:spPr>
      </p:pic>
      <p:pic>
        <p:nvPicPr>
          <p:cNvPr id="41" name="sindhi8">
            <a:hlinkClick r:id="" action="ppaction://media"/>
            <a:extLst>
              <a:ext uri="{FF2B5EF4-FFF2-40B4-BE49-F238E27FC236}">
                <a16:creationId xmlns:a16="http://schemas.microsoft.com/office/drawing/2014/main" id="{D1D89B5C-51AC-C07A-BCEA-CDB5AC0D50F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5745" y="4691773"/>
            <a:ext cx="468312" cy="468312"/>
          </a:xfrm>
          <a:prstGeom prst="rect">
            <a:avLst/>
          </a:prstGeom>
        </p:spPr>
      </p:pic>
      <p:pic>
        <p:nvPicPr>
          <p:cNvPr id="42" name="sindhi9">
            <a:hlinkClick r:id="" action="ppaction://media"/>
            <a:extLst>
              <a:ext uri="{FF2B5EF4-FFF2-40B4-BE49-F238E27FC236}">
                <a16:creationId xmlns:a16="http://schemas.microsoft.com/office/drawing/2014/main" id="{5B12D357-1EBE-52F7-50EA-17768A82B76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1795" y="4418919"/>
            <a:ext cx="468312" cy="468312"/>
          </a:xfrm>
          <a:prstGeom prst="rect">
            <a:avLst/>
          </a:prstGeom>
        </p:spPr>
      </p:pic>
      <p:pic>
        <p:nvPicPr>
          <p:cNvPr id="43" name="sindhi10">
            <a:hlinkClick r:id="" action="ppaction://media"/>
            <a:extLst>
              <a:ext uri="{FF2B5EF4-FFF2-40B4-BE49-F238E27FC236}">
                <a16:creationId xmlns:a16="http://schemas.microsoft.com/office/drawing/2014/main" id="{66F35DAE-501C-0C3A-B12D-ED17C8FA052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duotone>
              <a:prstClr val="black"/>
              <a:srgbClr val="0066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81368" y="3786043"/>
            <a:ext cx="468312" cy="468312"/>
          </a:xfrm>
          <a:prstGeom prst="rect">
            <a:avLst/>
          </a:prstGeom>
        </p:spPr>
      </p:pic>
      <p:pic>
        <p:nvPicPr>
          <p:cNvPr id="44" name="sindhi11">
            <a:hlinkClick r:id="" action="ppaction://media"/>
            <a:extLst>
              <a:ext uri="{FF2B5EF4-FFF2-40B4-BE49-F238E27FC236}">
                <a16:creationId xmlns:a16="http://schemas.microsoft.com/office/drawing/2014/main" id="{02061D75-E3E5-E201-AB46-87F6D5B5B20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rgbClr val="CC00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791369" y="4761899"/>
            <a:ext cx="468312" cy="468312"/>
          </a:xfrm>
          <a:prstGeom prst="rect">
            <a:avLst/>
          </a:prstGeom>
        </p:spPr>
      </p:pic>
      <p:pic>
        <p:nvPicPr>
          <p:cNvPr id="45" name="sindhi12">
            <a:hlinkClick r:id="" action="ppaction://media"/>
            <a:extLst>
              <a:ext uri="{FF2B5EF4-FFF2-40B4-BE49-F238E27FC236}">
                <a16:creationId xmlns:a16="http://schemas.microsoft.com/office/drawing/2014/main" id="{68188081-82A7-00DF-9EB7-9E414664347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539571" y="4815180"/>
            <a:ext cx="468312" cy="468312"/>
          </a:xfrm>
          <a:prstGeom prst="rect">
            <a:avLst/>
          </a:prstGeom>
        </p:spPr>
      </p:pic>
      <p:pic>
        <p:nvPicPr>
          <p:cNvPr id="46" name="sindhi13">
            <a:hlinkClick r:id="" action="ppaction://media"/>
            <a:extLst>
              <a:ext uri="{FF2B5EF4-FFF2-40B4-BE49-F238E27FC236}">
                <a16:creationId xmlns:a16="http://schemas.microsoft.com/office/drawing/2014/main" id="{F3549D76-E219-1A19-A8F9-950AFC0BD06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0099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45501" y="4130972"/>
            <a:ext cx="468312" cy="468312"/>
          </a:xfrm>
          <a:prstGeom prst="rect">
            <a:avLst/>
          </a:prstGeom>
        </p:spPr>
      </p:pic>
      <p:pic>
        <p:nvPicPr>
          <p:cNvPr id="47" name="sindhi14">
            <a:hlinkClick r:id="" action="ppaction://media"/>
            <a:extLst>
              <a:ext uri="{FF2B5EF4-FFF2-40B4-BE49-F238E27FC236}">
                <a16:creationId xmlns:a16="http://schemas.microsoft.com/office/drawing/2014/main" id="{696BE1DA-CFCD-0C6C-102B-A14491FB9F51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FF7C8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50908" y="4632481"/>
            <a:ext cx="468312" cy="468312"/>
          </a:xfrm>
          <a:prstGeom prst="rect">
            <a:avLst/>
          </a:prstGeom>
        </p:spPr>
      </p:pic>
      <p:pic>
        <p:nvPicPr>
          <p:cNvPr id="48" name="sindhi13">
            <a:hlinkClick r:id="" action="ppaction://media"/>
            <a:extLst>
              <a:ext uri="{FF2B5EF4-FFF2-40B4-BE49-F238E27FC236}">
                <a16:creationId xmlns:a16="http://schemas.microsoft.com/office/drawing/2014/main" id="{AD0E5537-A98D-BE85-4391-6F6575D307E7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33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73560" y="4332452"/>
            <a:ext cx="468312" cy="468312"/>
          </a:xfrm>
          <a:prstGeom prst="rect">
            <a:avLst/>
          </a:prstGeom>
        </p:spPr>
      </p:pic>
      <p:pic>
        <p:nvPicPr>
          <p:cNvPr id="49" name="sindhi14">
            <a:hlinkClick r:id="" action="ppaction://media"/>
            <a:extLst>
              <a:ext uri="{FF2B5EF4-FFF2-40B4-BE49-F238E27FC236}">
                <a16:creationId xmlns:a16="http://schemas.microsoft.com/office/drawing/2014/main" id="{CD02E463-E761-61C2-5A5F-66203C07656E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CC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034304" y="3930071"/>
            <a:ext cx="468312" cy="468312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D783BA-3DE4-B2EA-8C52-607C40484DC6}"/>
              </a:ext>
            </a:extLst>
          </p:cNvPr>
          <p:cNvCxnSpPr/>
          <p:nvPr/>
        </p:nvCxnSpPr>
        <p:spPr>
          <a:xfrm>
            <a:off x="416689" y="1006997"/>
            <a:ext cx="34608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50DBF72-00D7-98A1-2A34-7B356030C44F}"/>
              </a:ext>
            </a:extLst>
          </p:cNvPr>
          <p:cNvSpPr txBox="1">
            <a:spLocks/>
          </p:cNvSpPr>
          <p:nvPr/>
        </p:nvSpPr>
        <p:spPr>
          <a:xfrm>
            <a:off x="8055091" y="63632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988896-6FC6-89E2-E827-032EB83D7864}"/>
              </a:ext>
            </a:extLst>
          </p:cNvPr>
          <p:cNvSpPr/>
          <p:nvPr/>
        </p:nvSpPr>
        <p:spPr>
          <a:xfrm>
            <a:off x="989780" y="190745"/>
            <a:ext cx="1016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请再次聆听你对所有声音的排列，确认排列无误之后再点击继续。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BA5B413-4DBE-8C17-8CC6-461F4525DAE3}"/>
              </a:ext>
            </a:extLst>
          </p:cNvPr>
          <p:cNvSpPr txBox="1">
            <a:spLocks/>
          </p:cNvSpPr>
          <p:nvPr/>
        </p:nvSpPr>
        <p:spPr>
          <a:xfrm>
            <a:off x="8290933" y="75808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注意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：请在此写下你排列这些声音的依据和策略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请详细告诉我们你是如何排列这些声音的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。请依次描述你分组的方法及原因。例如，“从左往右，第一组的声音听起来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，因为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1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6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4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1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03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64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1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57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64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719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64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4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51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4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510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下一组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6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C57006-E2B0-FC54-5BE5-95D207D83C43}"/>
              </a:ext>
            </a:extLst>
          </p:cNvPr>
          <p:cNvSpPr txBox="1"/>
          <p:nvPr/>
        </p:nvSpPr>
        <p:spPr>
          <a:xfrm>
            <a:off x="8291285" y="753261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1615B-329B-4E18-8C41-225D0E76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061" y="1870248"/>
            <a:ext cx="3985878" cy="1325563"/>
          </a:xfrm>
        </p:spPr>
        <p:txBody>
          <a:bodyPr/>
          <a:lstStyle/>
          <a:p>
            <a:pPr algn="ctr"/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三声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A5A776-A452-40AF-BC64-81CDECD15160}"/>
              </a:ext>
            </a:extLst>
          </p:cNvPr>
          <p:cNvCxnSpPr/>
          <p:nvPr/>
        </p:nvCxnSpPr>
        <p:spPr>
          <a:xfrm>
            <a:off x="1980069" y="5386405"/>
            <a:ext cx="80074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8CC96C-102F-43E7-95A7-B45B6C36073B}"/>
              </a:ext>
            </a:extLst>
          </p:cNvPr>
          <p:cNvSpPr txBox="1"/>
          <p:nvPr/>
        </p:nvSpPr>
        <p:spPr>
          <a:xfrm>
            <a:off x="7473560" y="5542600"/>
            <a:ext cx="395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3D0202-2788-4749-9834-832CDF65F239}"/>
              </a:ext>
            </a:extLst>
          </p:cNvPr>
          <p:cNvSpPr txBox="1"/>
          <p:nvPr/>
        </p:nvSpPr>
        <p:spPr>
          <a:xfrm>
            <a:off x="724590" y="5542600"/>
            <a:ext cx="4161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最不自然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，最不具代表性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EEB84F8-6279-0A3E-F074-C2E1CCC87E6B}"/>
              </a:ext>
            </a:extLst>
          </p:cNvPr>
          <p:cNvSpPr txBox="1">
            <a:spLocks/>
          </p:cNvSpPr>
          <p:nvPr/>
        </p:nvSpPr>
        <p:spPr>
          <a:xfrm>
            <a:off x="1411773" y="31958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点击以继续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7DD37-18ED-5A9D-BC5C-5DBCFAE3C254}"/>
              </a:ext>
            </a:extLst>
          </p:cNvPr>
          <p:cNvSpPr txBox="1"/>
          <p:nvPr/>
        </p:nvSpPr>
        <p:spPr>
          <a:xfrm>
            <a:off x="416689" y="755626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A2516-8EF8-2FEA-9A15-610D4E0B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755626"/>
            <a:ext cx="3460830" cy="2698321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提示：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请点击黑框里的声音图标，然后拖动到下方的画布上。水平线的左端表示这个声音对这个声调最不具代表性，右端表示最具代表性。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图标之间的纵向位置与该声音是否自然或者典型无关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图标的颜色和声调无关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请注意聆听声音本身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你可以重叠放置图标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请充分利用画布上的空间</a:t>
            </a:r>
          </a:p>
        </p:txBody>
      </p:sp>
      <p:pic>
        <p:nvPicPr>
          <p:cNvPr id="7" name="sindhi6">
            <a:hlinkClick r:id="" action="ppaction://media"/>
            <a:extLst>
              <a:ext uri="{FF2B5EF4-FFF2-40B4-BE49-F238E27FC236}">
                <a16:creationId xmlns:a16="http://schemas.microsoft.com/office/drawing/2014/main" id="{14DF6DFD-C5C1-284D-3FF8-38643F7A9A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534797" y="4789254"/>
            <a:ext cx="468313" cy="468312"/>
          </a:xfrm>
          <a:prstGeom prst="rect">
            <a:avLst/>
          </a:prstGeom>
        </p:spPr>
      </p:pic>
      <p:pic>
        <p:nvPicPr>
          <p:cNvPr id="8" name="sindhi7">
            <a:hlinkClick r:id="" action="ppaction://media"/>
            <a:extLst>
              <a:ext uri="{FF2B5EF4-FFF2-40B4-BE49-F238E27FC236}">
                <a16:creationId xmlns:a16="http://schemas.microsoft.com/office/drawing/2014/main" id="{2C7E445C-0BD0-A471-241A-A869CE8638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CC33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249438" y="4195310"/>
            <a:ext cx="468312" cy="468312"/>
          </a:xfrm>
          <a:prstGeom prst="rect">
            <a:avLst/>
          </a:prstGeom>
        </p:spPr>
      </p:pic>
      <p:pic>
        <p:nvPicPr>
          <p:cNvPr id="9" name="sindhi8">
            <a:hlinkClick r:id="" action="ppaction://media"/>
            <a:extLst>
              <a:ext uri="{FF2B5EF4-FFF2-40B4-BE49-F238E27FC236}">
                <a16:creationId xmlns:a16="http://schemas.microsoft.com/office/drawing/2014/main" id="{7F7627E9-97B6-EF85-13AD-3ED8D6DA3D7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rgbClr val="CC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073017" y="4320942"/>
            <a:ext cx="468312" cy="468312"/>
          </a:xfrm>
          <a:prstGeom prst="rect">
            <a:avLst/>
          </a:prstGeom>
        </p:spPr>
      </p:pic>
      <p:pic>
        <p:nvPicPr>
          <p:cNvPr id="10" name="sindhi9">
            <a:hlinkClick r:id="" action="ppaction://media"/>
            <a:extLst>
              <a:ext uri="{FF2B5EF4-FFF2-40B4-BE49-F238E27FC236}">
                <a16:creationId xmlns:a16="http://schemas.microsoft.com/office/drawing/2014/main" id="{E4C8D41C-6F26-F1A8-9635-A21F6A044C1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648702" y="3843860"/>
            <a:ext cx="468312" cy="468312"/>
          </a:xfrm>
          <a:prstGeom prst="rect">
            <a:avLst/>
          </a:prstGeom>
        </p:spPr>
      </p:pic>
      <p:pic>
        <p:nvPicPr>
          <p:cNvPr id="34" name="sindhi10">
            <a:hlinkClick r:id="" action="ppaction://media"/>
            <a:extLst>
              <a:ext uri="{FF2B5EF4-FFF2-40B4-BE49-F238E27FC236}">
                <a16:creationId xmlns:a16="http://schemas.microsoft.com/office/drawing/2014/main" id="{B97C4DE8-CA99-4648-5C18-2A645E94758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biLevel thresh="75000"/>
          </a:blip>
          <a:stretch>
            <a:fillRect/>
          </a:stretch>
        </p:blipFill>
        <p:spPr>
          <a:xfrm>
            <a:off x="5743223" y="3741655"/>
            <a:ext cx="468312" cy="468312"/>
          </a:xfrm>
          <a:prstGeom prst="rect">
            <a:avLst/>
          </a:prstGeom>
        </p:spPr>
      </p:pic>
      <p:pic>
        <p:nvPicPr>
          <p:cNvPr id="35" name="sindhi11">
            <a:hlinkClick r:id="" action="ppaction://media"/>
            <a:extLst>
              <a:ext uri="{FF2B5EF4-FFF2-40B4-BE49-F238E27FC236}">
                <a16:creationId xmlns:a16="http://schemas.microsoft.com/office/drawing/2014/main" id="{4DE174B9-1646-3306-D810-FD9B76C0EBF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07957" y="4828200"/>
            <a:ext cx="468312" cy="468312"/>
          </a:xfrm>
          <a:prstGeom prst="rect">
            <a:avLst/>
          </a:prstGeom>
        </p:spPr>
      </p:pic>
      <p:pic>
        <p:nvPicPr>
          <p:cNvPr id="36" name="sindhi12">
            <a:hlinkClick r:id="" action="ppaction://media"/>
            <a:extLst>
              <a:ext uri="{FF2B5EF4-FFF2-40B4-BE49-F238E27FC236}">
                <a16:creationId xmlns:a16="http://schemas.microsoft.com/office/drawing/2014/main" id="{BB08A733-5FAB-6BB5-3481-90D77C220F62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2836" y="4721339"/>
            <a:ext cx="468312" cy="468312"/>
          </a:xfrm>
          <a:prstGeom prst="rect">
            <a:avLst/>
          </a:prstGeom>
        </p:spPr>
      </p:pic>
      <p:pic>
        <p:nvPicPr>
          <p:cNvPr id="37" name="sindhi13">
            <a:hlinkClick r:id="" action="ppaction://media"/>
            <a:extLst>
              <a:ext uri="{FF2B5EF4-FFF2-40B4-BE49-F238E27FC236}">
                <a16:creationId xmlns:a16="http://schemas.microsoft.com/office/drawing/2014/main" id="{A6CAEABC-E704-BCDC-840E-B9E6E379C65A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CC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942507" y="3769834"/>
            <a:ext cx="468312" cy="468312"/>
          </a:xfrm>
          <a:prstGeom prst="rect">
            <a:avLst/>
          </a:prstGeom>
        </p:spPr>
      </p:pic>
      <p:pic>
        <p:nvPicPr>
          <p:cNvPr id="38" name="sindhi14">
            <a:hlinkClick r:id="" action="ppaction://media"/>
            <a:extLst>
              <a:ext uri="{FF2B5EF4-FFF2-40B4-BE49-F238E27FC236}">
                <a16:creationId xmlns:a16="http://schemas.microsoft.com/office/drawing/2014/main" id="{B9BB0247-6418-81CC-0D87-AD6FD9507A66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47727" y="3877310"/>
            <a:ext cx="468312" cy="468312"/>
          </a:xfrm>
          <a:prstGeom prst="rect">
            <a:avLst/>
          </a:prstGeom>
        </p:spPr>
      </p:pic>
      <p:pic>
        <p:nvPicPr>
          <p:cNvPr id="39" name="sindhi6">
            <a:hlinkClick r:id="" action="ppaction://media"/>
            <a:extLst>
              <a:ext uri="{FF2B5EF4-FFF2-40B4-BE49-F238E27FC236}">
                <a16:creationId xmlns:a16="http://schemas.microsoft.com/office/drawing/2014/main" id="{ED1EA62E-58EB-EDB6-A949-4B2C5BFE21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86228" y="4592209"/>
            <a:ext cx="468313" cy="468312"/>
          </a:xfrm>
          <a:prstGeom prst="rect">
            <a:avLst/>
          </a:prstGeom>
        </p:spPr>
      </p:pic>
      <p:pic>
        <p:nvPicPr>
          <p:cNvPr id="40" name="sindhi7">
            <a:hlinkClick r:id="" action="ppaction://media"/>
            <a:extLst>
              <a:ext uri="{FF2B5EF4-FFF2-40B4-BE49-F238E27FC236}">
                <a16:creationId xmlns:a16="http://schemas.microsoft.com/office/drawing/2014/main" id="{0672425D-27BA-9410-D139-5C988A6BCB2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66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02786" y="4410549"/>
            <a:ext cx="468312" cy="468312"/>
          </a:xfrm>
          <a:prstGeom prst="rect">
            <a:avLst/>
          </a:prstGeom>
        </p:spPr>
      </p:pic>
      <p:pic>
        <p:nvPicPr>
          <p:cNvPr id="41" name="sindhi8">
            <a:hlinkClick r:id="" action="ppaction://media"/>
            <a:extLst>
              <a:ext uri="{FF2B5EF4-FFF2-40B4-BE49-F238E27FC236}">
                <a16:creationId xmlns:a16="http://schemas.microsoft.com/office/drawing/2014/main" id="{D1D89B5C-51AC-C07A-BCEA-CDB5AC0D50F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5745" y="4691773"/>
            <a:ext cx="468312" cy="468312"/>
          </a:xfrm>
          <a:prstGeom prst="rect">
            <a:avLst/>
          </a:prstGeom>
        </p:spPr>
      </p:pic>
      <p:pic>
        <p:nvPicPr>
          <p:cNvPr id="42" name="sindhi9">
            <a:hlinkClick r:id="" action="ppaction://media"/>
            <a:extLst>
              <a:ext uri="{FF2B5EF4-FFF2-40B4-BE49-F238E27FC236}">
                <a16:creationId xmlns:a16="http://schemas.microsoft.com/office/drawing/2014/main" id="{5B12D357-1EBE-52F7-50EA-17768A82B76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1795" y="4418919"/>
            <a:ext cx="468312" cy="468312"/>
          </a:xfrm>
          <a:prstGeom prst="rect">
            <a:avLst/>
          </a:prstGeom>
        </p:spPr>
      </p:pic>
      <p:pic>
        <p:nvPicPr>
          <p:cNvPr id="43" name="sindhi10">
            <a:hlinkClick r:id="" action="ppaction://media"/>
            <a:extLst>
              <a:ext uri="{FF2B5EF4-FFF2-40B4-BE49-F238E27FC236}">
                <a16:creationId xmlns:a16="http://schemas.microsoft.com/office/drawing/2014/main" id="{66F35DAE-501C-0C3A-B12D-ED17C8FA052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duotone>
              <a:prstClr val="black"/>
              <a:srgbClr val="0066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81368" y="3786043"/>
            <a:ext cx="468312" cy="468312"/>
          </a:xfrm>
          <a:prstGeom prst="rect">
            <a:avLst/>
          </a:prstGeom>
        </p:spPr>
      </p:pic>
      <p:pic>
        <p:nvPicPr>
          <p:cNvPr id="44" name="sindhi11">
            <a:hlinkClick r:id="" action="ppaction://media"/>
            <a:extLst>
              <a:ext uri="{FF2B5EF4-FFF2-40B4-BE49-F238E27FC236}">
                <a16:creationId xmlns:a16="http://schemas.microsoft.com/office/drawing/2014/main" id="{02061D75-E3E5-E201-AB46-87F6D5B5B20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rgbClr val="CC00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791369" y="4761899"/>
            <a:ext cx="468312" cy="468312"/>
          </a:xfrm>
          <a:prstGeom prst="rect">
            <a:avLst/>
          </a:prstGeom>
        </p:spPr>
      </p:pic>
      <p:pic>
        <p:nvPicPr>
          <p:cNvPr id="45" name="sindhi12">
            <a:hlinkClick r:id="" action="ppaction://media"/>
            <a:extLst>
              <a:ext uri="{FF2B5EF4-FFF2-40B4-BE49-F238E27FC236}">
                <a16:creationId xmlns:a16="http://schemas.microsoft.com/office/drawing/2014/main" id="{68188081-82A7-00DF-9EB7-9E414664347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539571" y="4815180"/>
            <a:ext cx="468312" cy="468312"/>
          </a:xfrm>
          <a:prstGeom prst="rect">
            <a:avLst/>
          </a:prstGeom>
        </p:spPr>
      </p:pic>
      <p:pic>
        <p:nvPicPr>
          <p:cNvPr id="46" name="sindhi13">
            <a:hlinkClick r:id="" action="ppaction://media"/>
            <a:extLst>
              <a:ext uri="{FF2B5EF4-FFF2-40B4-BE49-F238E27FC236}">
                <a16:creationId xmlns:a16="http://schemas.microsoft.com/office/drawing/2014/main" id="{F3549D76-E219-1A19-A8F9-950AFC0BD06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0099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45501" y="4130972"/>
            <a:ext cx="468312" cy="468312"/>
          </a:xfrm>
          <a:prstGeom prst="rect">
            <a:avLst/>
          </a:prstGeom>
        </p:spPr>
      </p:pic>
      <p:pic>
        <p:nvPicPr>
          <p:cNvPr id="47" name="sindhi14">
            <a:hlinkClick r:id="" action="ppaction://media"/>
            <a:extLst>
              <a:ext uri="{FF2B5EF4-FFF2-40B4-BE49-F238E27FC236}">
                <a16:creationId xmlns:a16="http://schemas.microsoft.com/office/drawing/2014/main" id="{696BE1DA-CFCD-0C6C-102B-A14491FB9F51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FF7C8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50908" y="4632481"/>
            <a:ext cx="468312" cy="468312"/>
          </a:xfrm>
          <a:prstGeom prst="rect">
            <a:avLst/>
          </a:prstGeom>
        </p:spPr>
      </p:pic>
      <p:pic>
        <p:nvPicPr>
          <p:cNvPr id="48" name="sindhi13">
            <a:hlinkClick r:id="" action="ppaction://media"/>
            <a:extLst>
              <a:ext uri="{FF2B5EF4-FFF2-40B4-BE49-F238E27FC236}">
                <a16:creationId xmlns:a16="http://schemas.microsoft.com/office/drawing/2014/main" id="{AD0E5537-A98D-BE85-4391-6F6575D307E7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33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73560" y="4332452"/>
            <a:ext cx="468312" cy="468312"/>
          </a:xfrm>
          <a:prstGeom prst="rect">
            <a:avLst/>
          </a:prstGeom>
        </p:spPr>
      </p:pic>
      <p:pic>
        <p:nvPicPr>
          <p:cNvPr id="49" name="sindhi14">
            <a:hlinkClick r:id="" action="ppaction://media"/>
            <a:extLst>
              <a:ext uri="{FF2B5EF4-FFF2-40B4-BE49-F238E27FC236}">
                <a16:creationId xmlns:a16="http://schemas.microsoft.com/office/drawing/2014/main" id="{CD02E463-E761-61C2-5A5F-66203C07656E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CC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034304" y="3930071"/>
            <a:ext cx="468312" cy="468312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D783BA-3DE4-B2EA-8C52-607C40484DC6}"/>
              </a:ext>
            </a:extLst>
          </p:cNvPr>
          <p:cNvCxnSpPr/>
          <p:nvPr/>
        </p:nvCxnSpPr>
        <p:spPr>
          <a:xfrm>
            <a:off x="416689" y="1006997"/>
            <a:ext cx="34608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50DBF72-00D7-98A1-2A34-7B356030C44F}"/>
              </a:ext>
            </a:extLst>
          </p:cNvPr>
          <p:cNvSpPr txBox="1">
            <a:spLocks/>
          </p:cNvSpPr>
          <p:nvPr/>
        </p:nvSpPr>
        <p:spPr>
          <a:xfrm>
            <a:off x="8055091" y="63632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988896-6FC6-89E2-E827-032EB83D7864}"/>
              </a:ext>
            </a:extLst>
          </p:cNvPr>
          <p:cNvSpPr/>
          <p:nvPr/>
        </p:nvSpPr>
        <p:spPr>
          <a:xfrm>
            <a:off x="989780" y="190745"/>
            <a:ext cx="1016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请再次聆听你对所有声音的排列，确认排列无误之后再点击继续。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BA5B413-4DBE-8C17-8CC6-461F4525DAE3}"/>
              </a:ext>
            </a:extLst>
          </p:cNvPr>
          <p:cNvSpPr txBox="1">
            <a:spLocks/>
          </p:cNvSpPr>
          <p:nvPr/>
        </p:nvSpPr>
        <p:spPr>
          <a:xfrm>
            <a:off x="8290933" y="75808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注意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：请在此写下你排列这些声音的依据和策略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请详细告诉我们你是如何排列这些声音的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。请依次描述你分组的方法及原因。例如，“从左往右，第一组的声音听起来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，因为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1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6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4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1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03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64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1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57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64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719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64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4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51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4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510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下一组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95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C57006-E2B0-FC54-5BE5-95D207D83C43}"/>
              </a:ext>
            </a:extLst>
          </p:cNvPr>
          <p:cNvSpPr txBox="1"/>
          <p:nvPr/>
        </p:nvSpPr>
        <p:spPr>
          <a:xfrm>
            <a:off x="8291285" y="753261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1615B-329B-4E18-8C41-225D0E76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061" y="1870248"/>
            <a:ext cx="3985878" cy="1325563"/>
          </a:xfrm>
        </p:spPr>
        <p:txBody>
          <a:bodyPr/>
          <a:lstStyle/>
          <a:p>
            <a:pPr algn="ctr"/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四声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A5A776-A452-40AF-BC64-81CDECD15160}"/>
              </a:ext>
            </a:extLst>
          </p:cNvPr>
          <p:cNvCxnSpPr/>
          <p:nvPr/>
        </p:nvCxnSpPr>
        <p:spPr>
          <a:xfrm>
            <a:off x="1980069" y="5386405"/>
            <a:ext cx="80074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8CC96C-102F-43E7-95A7-B45B6C36073B}"/>
              </a:ext>
            </a:extLst>
          </p:cNvPr>
          <p:cNvSpPr txBox="1"/>
          <p:nvPr/>
        </p:nvSpPr>
        <p:spPr>
          <a:xfrm>
            <a:off x="7473560" y="5542600"/>
            <a:ext cx="395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3D0202-2788-4749-9834-832CDF65F239}"/>
              </a:ext>
            </a:extLst>
          </p:cNvPr>
          <p:cNvSpPr txBox="1"/>
          <p:nvPr/>
        </p:nvSpPr>
        <p:spPr>
          <a:xfrm>
            <a:off x="724590" y="5542600"/>
            <a:ext cx="4161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最不自然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，最不具代表性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EEB84F8-6279-0A3E-F074-C2E1CCC87E6B}"/>
              </a:ext>
            </a:extLst>
          </p:cNvPr>
          <p:cNvSpPr txBox="1">
            <a:spLocks/>
          </p:cNvSpPr>
          <p:nvPr/>
        </p:nvSpPr>
        <p:spPr>
          <a:xfrm>
            <a:off x="1411773" y="31958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点击以继续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7DD37-18ED-5A9D-BC5C-5DBCFAE3C254}"/>
              </a:ext>
            </a:extLst>
          </p:cNvPr>
          <p:cNvSpPr txBox="1"/>
          <p:nvPr/>
        </p:nvSpPr>
        <p:spPr>
          <a:xfrm>
            <a:off x="416689" y="755626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A2516-8EF8-2FEA-9A15-610D4E0B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755626"/>
            <a:ext cx="3460830" cy="2698321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提示：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请点击黑框里的声音图标，然后拖动到下方的画布上。水平线的左端表示这个声音对这个声调最不具代表性，右端表示最具代表性。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图标之间的纵向位置与该声音是否自然或者典型无关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图标的颜色和声调无关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请注意聆听声音本身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你可以重叠放置图标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请充分利用画布上的空间</a:t>
            </a:r>
          </a:p>
        </p:txBody>
      </p:sp>
      <p:pic>
        <p:nvPicPr>
          <p:cNvPr id="7" name="sindhi6">
            <a:hlinkClick r:id="" action="ppaction://media"/>
            <a:extLst>
              <a:ext uri="{FF2B5EF4-FFF2-40B4-BE49-F238E27FC236}">
                <a16:creationId xmlns:a16="http://schemas.microsoft.com/office/drawing/2014/main" id="{14DF6DFD-C5C1-284D-3FF8-38643F7A9A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534797" y="4789254"/>
            <a:ext cx="468313" cy="468312"/>
          </a:xfrm>
          <a:prstGeom prst="rect">
            <a:avLst/>
          </a:prstGeom>
        </p:spPr>
      </p:pic>
      <p:pic>
        <p:nvPicPr>
          <p:cNvPr id="8" name="sindhi7">
            <a:hlinkClick r:id="" action="ppaction://media"/>
            <a:extLst>
              <a:ext uri="{FF2B5EF4-FFF2-40B4-BE49-F238E27FC236}">
                <a16:creationId xmlns:a16="http://schemas.microsoft.com/office/drawing/2014/main" id="{2C7E445C-0BD0-A471-241A-A869CE8638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CC33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249438" y="4195310"/>
            <a:ext cx="468312" cy="468312"/>
          </a:xfrm>
          <a:prstGeom prst="rect">
            <a:avLst/>
          </a:prstGeom>
        </p:spPr>
      </p:pic>
      <p:pic>
        <p:nvPicPr>
          <p:cNvPr id="9" name="sindhi8">
            <a:hlinkClick r:id="" action="ppaction://media"/>
            <a:extLst>
              <a:ext uri="{FF2B5EF4-FFF2-40B4-BE49-F238E27FC236}">
                <a16:creationId xmlns:a16="http://schemas.microsoft.com/office/drawing/2014/main" id="{7F7627E9-97B6-EF85-13AD-3ED8D6DA3D7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rgbClr val="CC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073017" y="4320942"/>
            <a:ext cx="468312" cy="468312"/>
          </a:xfrm>
          <a:prstGeom prst="rect">
            <a:avLst/>
          </a:prstGeom>
        </p:spPr>
      </p:pic>
      <p:pic>
        <p:nvPicPr>
          <p:cNvPr id="10" name="sindhi9">
            <a:hlinkClick r:id="" action="ppaction://media"/>
            <a:extLst>
              <a:ext uri="{FF2B5EF4-FFF2-40B4-BE49-F238E27FC236}">
                <a16:creationId xmlns:a16="http://schemas.microsoft.com/office/drawing/2014/main" id="{E4C8D41C-6F26-F1A8-9635-A21F6A044C1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648702" y="3843860"/>
            <a:ext cx="468312" cy="468312"/>
          </a:xfrm>
          <a:prstGeom prst="rect">
            <a:avLst/>
          </a:prstGeom>
        </p:spPr>
      </p:pic>
      <p:pic>
        <p:nvPicPr>
          <p:cNvPr id="34" name="sindhi10">
            <a:hlinkClick r:id="" action="ppaction://media"/>
            <a:extLst>
              <a:ext uri="{FF2B5EF4-FFF2-40B4-BE49-F238E27FC236}">
                <a16:creationId xmlns:a16="http://schemas.microsoft.com/office/drawing/2014/main" id="{B97C4DE8-CA99-4648-5C18-2A645E94758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biLevel thresh="75000"/>
          </a:blip>
          <a:stretch>
            <a:fillRect/>
          </a:stretch>
        </p:blipFill>
        <p:spPr>
          <a:xfrm>
            <a:off x="5743223" y="3741655"/>
            <a:ext cx="468312" cy="468312"/>
          </a:xfrm>
          <a:prstGeom prst="rect">
            <a:avLst/>
          </a:prstGeom>
        </p:spPr>
      </p:pic>
      <p:pic>
        <p:nvPicPr>
          <p:cNvPr id="35" name="sindhi11">
            <a:hlinkClick r:id="" action="ppaction://media"/>
            <a:extLst>
              <a:ext uri="{FF2B5EF4-FFF2-40B4-BE49-F238E27FC236}">
                <a16:creationId xmlns:a16="http://schemas.microsoft.com/office/drawing/2014/main" id="{4DE174B9-1646-3306-D810-FD9B76C0EBF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07957" y="4828200"/>
            <a:ext cx="468312" cy="468312"/>
          </a:xfrm>
          <a:prstGeom prst="rect">
            <a:avLst/>
          </a:prstGeom>
        </p:spPr>
      </p:pic>
      <p:pic>
        <p:nvPicPr>
          <p:cNvPr id="36" name="sindhi12">
            <a:hlinkClick r:id="" action="ppaction://media"/>
            <a:extLst>
              <a:ext uri="{FF2B5EF4-FFF2-40B4-BE49-F238E27FC236}">
                <a16:creationId xmlns:a16="http://schemas.microsoft.com/office/drawing/2014/main" id="{BB08A733-5FAB-6BB5-3481-90D77C220F62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2836" y="4721339"/>
            <a:ext cx="468312" cy="468312"/>
          </a:xfrm>
          <a:prstGeom prst="rect">
            <a:avLst/>
          </a:prstGeom>
        </p:spPr>
      </p:pic>
      <p:pic>
        <p:nvPicPr>
          <p:cNvPr id="37" name="sindhi13">
            <a:hlinkClick r:id="" action="ppaction://media"/>
            <a:extLst>
              <a:ext uri="{FF2B5EF4-FFF2-40B4-BE49-F238E27FC236}">
                <a16:creationId xmlns:a16="http://schemas.microsoft.com/office/drawing/2014/main" id="{A6CAEABC-E704-BCDC-840E-B9E6E379C65A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CC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942507" y="3769834"/>
            <a:ext cx="468312" cy="468312"/>
          </a:xfrm>
          <a:prstGeom prst="rect">
            <a:avLst/>
          </a:prstGeom>
        </p:spPr>
      </p:pic>
      <p:pic>
        <p:nvPicPr>
          <p:cNvPr id="38" name="sindhi14">
            <a:hlinkClick r:id="" action="ppaction://media"/>
            <a:extLst>
              <a:ext uri="{FF2B5EF4-FFF2-40B4-BE49-F238E27FC236}">
                <a16:creationId xmlns:a16="http://schemas.microsoft.com/office/drawing/2014/main" id="{B9BB0247-6418-81CC-0D87-AD6FD9507A66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47727" y="3877310"/>
            <a:ext cx="468312" cy="468312"/>
          </a:xfrm>
          <a:prstGeom prst="rect">
            <a:avLst/>
          </a:prstGeom>
        </p:spPr>
      </p:pic>
      <p:pic>
        <p:nvPicPr>
          <p:cNvPr id="39" name="sindhi6">
            <a:hlinkClick r:id="" action="ppaction://media"/>
            <a:extLst>
              <a:ext uri="{FF2B5EF4-FFF2-40B4-BE49-F238E27FC236}">
                <a16:creationId xmlns:a16="http://schemas.microsoft.com/office/drawing/2014/main" id="{ED1EA62E-58EB-EDB6-A949-4B2C5BFE21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86228" y="4592209"/>
            <a:ext cx="468313" cy="468312"/>
          </a:xfrm>
          <a:prstGeom prst="rect">
            <a:avLst/>
          </a:prstGeom>
        </p:spPr>
      </p:pic>
      <p:pic>
        <p:nvPicPr>
          <p:cNvPr id="40" name="sindhi7">
            <a:hlinkClick r:id="" action="ppaction://media"/>
            <a:extLst>
              <a:ext uri="{FF2B5EF4-FFF2-40B4-BE49-F238E27FC236}">
                <a16:creationId xmlns:a16="http://schemas.microsoft.com/office/drawing/2014/main" id="{0672425D-27BA-9410-D139-5C988A6BCB2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66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02786" y="4410549"/>
            <a:ext cx="468312" cy="468312"/>
          </a:xfrm>
          <a:prstGeom prst="rect">
            <a:avLst/>
          </a:prstGeom>
        </p:spPr>
      </p:pic>
      <p:pic>
        <p:nvPicPr>
          <p:cNvPr id="41" name="sindhi8">
            <a:hlinkClick r:id="" action="ppaction://media"/>
            <a:extLst>
              <a:ext uri="{FF2B5EF4-FFF2-40B4-BE49-F238E27FC236}">
                <a16:creationId xmlns:a16="http://schemas.microsoft.com/office/drawing/2014/main" id="{D1D89B5C-51AC-C07A-BCEA-CDB5AC0D50F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5745" y="4691773"/>
            <a:ext cx="468312" cy="468312"/>
          </a:xfrm>
          <a:prstGeom prst="rect">
            <a:avLst/>
          </a:prstGeom>
        </p:spPr>
      </p:pic>
      <p:pic>
        <p:nvPicPr>
          <p:cNvPr id="42" name="sindhi9">
            <a:hlinkClick r:id="" action="ppaction://media"/>
            <a:extLst>
              <a:ext uri="{FF2B5EF4-FFF2-40B4-BE49-F238E27FC236}">
                <a16:creationId xmlns:a16="http://schemas.microsoft.com/office/drawing/2014/main" id="{5B12D357-1EBE-52F7-50EA-17768A82B76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1795" y="4418919"/>
            <a:ext cx="468312" cy="468312"/>
          </a:xfrm>
          <a:prstGeom prst="rect">
            <a:avLst/>
          </a:prstGeom>
        </p:spPr>
      </p:pic>
      <p:pic>
        <p:nvPicPr>
          <p:cNvPr id="43" name="sindhi10">
            <a:hlinkClick r:id="" action="ppaction://media"/>
            <a:extLst>
              <a:ext uri="{FF2B5EF4-FFF2-40B4-BE49-F238E27FC236}">
                <a16:creationId xmlns:a16="http://schemas.microsoft.com/office/drawing/2014/main" id="{66F35DAE-501C-0C3A-B12D-ED17C8FA052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duotone>
              <a:prstClr val="black"/>
              <a:srgbClr val="0066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81368" y="3786043"/>
            <a:ext cx="468312" cy="468312"/>
          </a:xfrm>
          <a:prstGeom prst="rect">
            <a:avLst/>
          </a:prstGeom>
        </p:spPr>
      </p:pic>
      <p:pic>
        <p:nvPicPr>
          <p:cNvPr id="44" name="sindhi11">
            <a:hlinkClick r:id="" action="ppaction://media"/>
            <a:extLst>
              <a:ext uri="{FF2B5EF4-FFF2-40B4-BE49-F238E27FC236}">
                <a16:creationId xmlns:a16="http://schemas.microsoft.com/office/drawing/2014/main" id="{02061D75-E3E5-E201-AB46-87F6D5B5B20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rgbClr val="CC00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791369" y="4761899"/>
            <a:ext cx="468312" cy="468312"/>
          </a:xfrm>
          <a:prstGeom prst="rect">
            <a:avLst/>
          </a:prstGeom>
        </p:spPr>
      </p:pic>
      <p:pic>
        <p:nvPicPr>
          <p:cNvPr id="45" name="sindhi12">
            <a:hlinkClick r:id="" action="ppaction://media"/>
            <a:extLst>
              <a:ext uri="{FF2B5EF4-FFF2-40B4-BE49-F238E27FC236}">
                <a16:creationId xmlns:a16="http://schemas.microsoft.com/office/drawing/2014/main" id="{68188081-82A7-00DF-9EB7-9E414664347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539571" y="4815180"/>
            <a:ext cx="468312" cy="468312"/>
          </a:xfrm>
          <a:prstGeom prst="rect">
            <a:avLst/>
          </a:prstGeom>
        </p:spPr>
      </p:pic>
      <p:pic>
        <p:nvPicPr>
          <p:cNvPr id="46" name="sindhi13">
            <a:hlinkClick r:id="" action="ppaction://media"/>
            <a:extLst>
              <a:ext uri="{FF2B5EF4-FFF2-40B4-BE49-F238E27FC236}">
                <a16:creationId xmlns:a16="http://schemas.microsoft.com/office/drawing/2014/main" id="{F3549D76-E219-1A19-A8F9-950AFC0BD06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0099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45501" y="4130972"/>
            <a:ext cx="468312" cy="468312"/>
          </a:xfrm>
          <a:prstGeom prst="rect">
            <a:avLst/>
          </a:prstGeom>
        </p:spPr>
      </p:pic>
      <p:pic>
        <p:nvPicPr>
          <p:cNvPr id="47" name="sindhi14">
            <a:hlinkClick r:id="" action="ppaction://media"/>
            <a:extLst>
              <a:ext uri="{FF2B5EF4-FFF2-40B4-BE49-F238E27FC236}">
                <a16:creationId xmlns:a16="http://schemas.microsoft.com/office/drawing/2014/main" id="{696BE1DA-CFCD-0C6C-102B-A14491FB9F51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FF7C8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50908" y="4632481"/>
            <a:ext cx="468312" cy="468312"/>
          </a:xfrm>
          <a:prstGeom prst="rect">
            <a:avLst/>
          </a:prstGeom>
        </p:spPr>
      </p:pic>
      <p:pic>
        <p:nvPicPr>
          <p:cNvPr id="48" name="sindhi13">
            <a:hlinkClick r:id="" action="ppaction://media"/>
            <a:extLst>
              <a:ext uri="{FF2B5EF4-FFF2-40B4-BE49-F238E27FC236}">
                <a16:creationId xmlns:a16="http://schemas.microsoft.com/office/drawing/2014/main" id="{AD0E5537-A98D-BE85-4391-6F6575D307E7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33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73560" y="4332452"/>
            <a:ext cx="468312" cy="468312"/>
          </a:xfrm>
          <a:prstGeom prst="rect">
            <a:avLst/>
          </a:prstGeom>
        </p:spPr>
      </p:pic>
      <p:pic>
        <p:nvPicPr>
          <p:cNvPr id="49" name="sindhi14">
            <a:hlinkClick r:id="" action="ppaction://media"/>
            <a:extLst>
              <a:ext uri="{FF2B5EF4-FFF2-40B4-BE49-F238E27FC236}">
                <a16:creationId xmlns:a16="http://schemas.microsoft.com/office/drawing/2014/main" id="{CD02E463-E761-61C2-5A5F-66203C07656E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CC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034304" y="3930071"/>
            <a:ext cx="468312" cy="468312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D783BA-3DE4-B2EA-8C52-607C40484DC6}"/>
              </a:ext>
            </a:extLst>
          </p:cNvPr>
          <p:cNvCxnSpPr/>
          <p:nvPr/>
        </p:nvCxnSpPr>
        <p:spPr>
          <a:xfrm>
            <a:off x="416689" y="1006997"/>
            <a:ext cx="34608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50DBF72-00D7-98A1-2A34-7B356030C44F}"/>
              </a:ext>
            </a:extLst>
          </p:cNvPr>
          <p:cNvSpPr txBox="1">
            <a:spLocks/>
          </p:cNvSpPr>
          <p:nvPr/>
        </p:nvSpPr>
        <p:spPr>
          <a:xfrm>
            <a:off x="8055091" y="63632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988896-6FC6-89E2-E827-032EB83D7864}"/>
              </a:ext>
            </a:extLst>
          </p:cNvPr>
          <p:cNvSpPr/>
          <p:nvPr/>
        </p:nvSpPr>
        <p:spPr>
          <a:xfrm>
            <a:off x="989780" y="190745"/>
            <a:ext cx="1016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请再次聆听你对所有声音的排列，确认排列无误之后再点击继续。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BA5B413-4DBE-8C17-8CC6-461F4525DAE3}"/>
              </a:ext>
            </a:extLst>
          </p:cNvPr>
          <p:cNvSpPr txBox="1">
            <a:spLocks/>
          </p:cNvSpPr>
          <p:nvPr/>
        </p:nvSpPr>
        <p:spPr>
          <a:xfrm>
            <a:off x="8290933" y="75808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注意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：请在此写下你排列这些声音的依据和策略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请详细告诉我们你是如何排列这些声音的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。请依次描述你分组的方法及原因。例如，“从左往右，第一组的声音听起来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，因为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6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4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1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03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64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1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57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64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719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64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4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51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4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510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请完成下面的调查问卷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BA6B4C-F32A-C438-F415-D5AA04DF0175}"/>
              </a:ext>
            </a:extLst>
          </p:cNvPr>
          <p:cNvSpPr txBox="1">
            <a:spLocks/>
          </p:cNvSpPr>
          <p:nvPr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101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DB31-38CD-EF0C-4773-A1634777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调查问卷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19E8-5AF8-21E3-B723-956445FF8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年龄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性别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你认为这个实验是关于什么的？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你是否在实验中发现一些规律？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你是否在回答问题的过程中改变了回答的策略？如果是，你改变了什么？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你对这个实验还有什么意见和建议？</a:t>
            </a:r>
          </a:p>
        </p:txBody>
      </p:sp>
    </p:spTree>
    <p:extLst>
      <p:ext uri="{BB962C8B-B14F-4D97-AF65-F5344CB8AC3E}">
        <p14:creationId xmlns:p14="http://schemas.microsoft.com/office/powerpoint/2010/main" val="3176831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感谢你的参与</a:t>
            </a:r>
            <a:r>
              <a:rPr lang="zh-CN" altLang="en-US" sz="5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！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0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9C3DD07D-79D5-C099-4C89-4E2636EA5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366" y="5593001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点击开始实验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5546"/>
            <a:ext cx="9144000" cy="5246907"/>
          </a:xfrm>
        </p:spPr>
        <p:txBody>
          <a:bodyPr anchor="ctr">
            <a:noAutofit/>
          </a:bodyPr>
          <a:lstStyle/>
          <a:p>
            <a:pPr algn="l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欢迎参加本次实验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!</a:t>
            </a:r>
            <a:b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在本次实验中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，你将会运用你的普通话能力对听到的声音作出判断和排列。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如这个例子所示，普通话中有四个声调：</a:t>
            </a:r>
            <a:b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一声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yōu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二声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yóu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三声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yǒu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四声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yòu</a:t>
            </a:r>
            <a:b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优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 	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游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友</a:t>
            </a:r>
            <a:r>
              <a:rPr 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		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右</a:t>
            </a:r>
            <a:br>
              <a:rPr 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实验一共有四页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，各代表四个声调中的一个。在每一页中</a:t>
            </a:r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你将会被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考察辨别声调的能力。你将会听到一些音频。同一页中的声音都属于同一个声调。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请你根据你对普通话声调的了解和经验，作出如下判断，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并进行评分和分类：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）该声音对其所属的声调是否典型？（例如，听起来像一声吗？）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）对比所有的音频，它们听起来是否相似或者不同？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2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实验即将开始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597F0-9328-F248-9B74-5221D9BD3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756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0244"/>
            <a:ext cx="9144000" cy="2387600"/>
          </a:xfrm>
        </p:spPr>
        <p:txBody>
          <a:bodyPr anchor="ctr">
            <a:noAutofit/>
          </a:bodyPr>
          <a:lstStyle/>
          <a:p>
            <a:pPr algn="l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在下面几页屏幕中，你将会看到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20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个声音图标。每一页中的声音都属于同一个声调，并节选于普通话母语者的真实发音片段。其中一些声音也许会听起来比另一些更典型。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请依次点击屏幕上的每一个图标，仔细聆听，并根据它们对这个声调的代表性进行排序。你可以拖动这些图标，把它们放置在</a:t>
            </a:r>
            <a:r>
              <a:rPr lang="zh-CN" altLang="en-US" sz="2400" b="1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水平坐标轴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上恰当的位置。水平轴是</a:t>
            </a:r>
            <a:r>
              <a:rPr lang="zh-CN" altLang="en-US" sz="2400" u="sng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连续性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的，越往左边表示声音越不典型、越不自然；越往右边表示声音越典型、也越自然。注意这不应该和声音的清晰程度或个人差异有关系。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请注意，图标之间的距离表示声音的</a:t>
            </a:r>
            <a:r>
              <a:rPr lang="zh-CN" altLang="en-US" sz="2400" b="1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相似程度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。如果你将若干图标放得较近，表示你认为它们之间差别较小。如果较远，则表示它们之间的差别越大。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每一页你都有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20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分钟的时间可以随意运用。当你完成排序之后，请再把所有的声音听一遍。如果你对你的排列表示满意，可以点击下一页，去排列下一组声调。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965D97A-0FB9-D709-7BD9-6DB38FBE2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366" y="5462369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开始练习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91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C57006-E2B0-FC54-5BE5-95D207D83C43}"/>
              </a:ext>
            </a:extLst>
          </p:cNvPr>
          <p:cNvSpPr txBox="1"/>
          <p:nvPr/>
        </p:nvSpPr>
        <p:spPr>
          <a:xfrm>
            <a:off x="8291285" y="753261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1615B-329B-4E18-8C41-225D0E76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061" y="1870248"/>
            <a:ext cx="3985878" cy="1325563"/>
          </a:xfrm>
        </p:spPr>
        <p:txBody>
          <a:bodyPr/>
          <a:lstStyle/>
          <a:p>
            <a:pPr algn="ctr"/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练习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A5A776-A452-40AF-BC64-81CDECD15160}"/>
              </a:ext>
            </a:extLst>
          </p:cNvPr>
          <p:cNvCxnSpPr/>
          <p:nvPr/>
        </p:nvCxnSpPr>
        <p:spPr>
          <a:xfrm>
            <a:off x="1980069" y="5386405"/>
            <a:ext cx="80074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8CC96C-102F-43E7-95A7-B45B6C36073B}"/>
              </a:ext>
            </a:extLst>
          </p:cNvPr>
          <p:cNvSpPr txBox="1"/>
          <p:nvPr/>
        </p:nvSpPr>
        <p:spPr>
          <a:xfrm>
            <a:off x="7473560" y="5542600"/>
            <a:ext cx="395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3D0202-2788-4749-9834-832CDF65F239}"/>
              </a:ext>
            </a:extLst>
          </p:cNvPr>
          <p:cNvSpPr txBox="1"/>
          <p:nvPr/>
        </p:nvSpPr>
        <p:spPr>
          <a:xfrm>
            <a:off x="724590" y="5542600"/>
            <a:ext cx="4161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最不自然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，最不具代表性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EEB84F8-6279-0A3E-F074-C2E1CCC87E6B}"/>
              </a:ext>
            </a:extLst>
          </p:cNvPr>
          <p:cNvSpPr txBox="1">
            <a:spLocks/>
          </p:cNvSpPr>
          <p:nvPr/>
        </p:nvSpPr>
        <p:spPr>
          <a:xfrm>
            <a:off x="1411773" y="31958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点击以继续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7DD37-18ED-5A9D-BC5C-5DBCFAE3C254}"/>
              </a:ext>
            </a:extLst>
          </p:cNvPr>
          <p:cNvSpPr txBox="1"/>
          <p:nvPr/>
        </p:nvSpPr>
        <p:spPr>
          <a:xfrm>
            <a:off x="416689" y="755626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A2516-8EF8-2FEA-9A15-610D4E0B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755626"/>
            <a:ext cx="3460830" cy="2698321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提示：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请点击黑框里的声音图标，然后拖动到下方的画布上。水平线的左端表示这个声音对这个声调最不具代表性，右端表示最具代表性。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图标之间的纵向位置与该声音是否自然或者典型无关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图标的颜色和声调无关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请注意聆听声音本身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你可以重叠放置图标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请充分利用画布上的空间</a:t>
            </a:r>
          </a:p>
        </p:txBody>
      </p:sp>
      <p:pic>
        <p:nvPicPr>
          <p:cNvPr id="7" name="sindhi6">
            <a:hlinkClick r:id="" action="ppaction://media"/>
            <a:extLst>
              <a:ext uri="{FF2B5EF4-FFF2-40B4-BE49-F238E27FC236}">
                <a16:creationId xmlns:a16="http://schemas.microsoft.com/office/drawing/2014/main" id="{14DF6DFD-C5C1-284D-3FF8-38643F7A9A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534797" y="4789254"/>
            <a:ext cx="468313" cy="468312"/>
          </a:xfrm>
          <a:prstGeom prst="rect">
            <a:avLst/>
          </a:prstGeom>
        </p:spPr>
      </p:pic>
      <p:pic>
        <p:nvPicPr>
          <p:cNvPr id="8" name="sindhi7">
            <a:hlinkClick r:id="" action="ppaction://media"/>
            <a:extLst>
              <a:ext uri="{FF2B5EF4-FFF2-40B4-BE49-F238E27FC236}">
                <a16:creationId xmlns:a16="http://schemas.microsoft.com/office/drawing/2014/main" id="{2C7E445C-0BD0-A471-241A-A869CE8638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CC33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249438" y="4195310"/>
            <a:ext cx="468312" cy="468312"/>
          </a:xfrm>
          <a:prstGeom prst="rect">
            <a:avLst/>
          </a:prstGeom>
        </p:spPr>
      </p:pic>
      <p:pic>
        <p:nvPicPr>
          <p:cNvPr id="9" name="sindhi8">
            <a:hlinkClick r:id="" action="ppaction://media"/>
            <a:extLst>
              <a:ext uri="{FF2B5EF4-FFF2-40B4-BE49-F238E27FC236}">
                <a16:creationId xmlns:a16="http://schemas.microsoft.com/office/drawing/2014/main" id="{7F7627E9-97B6-EF85-13AD-3ED8D6DA3D7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rgbClr val="CC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073017" y="4320942"/>
            <a:ext cx="468312" cy="468312"/>
          </a:xfrm>
          <a:prstGeom prst="rect">
            <a:avLst/>
          </a:prstGeom>
        </p:spPr>
      </p:pic>
      <p:pic>
        <p:nvPicPr>
          <p:cNvPr id="10" name="sindhi9">
            <a:hlinkClick r:id="" action="ppaction://media"/>
            <a:extLst>
              <a:ext uri="{FF2B5EF4-FFF2-40B4-BE49-F238E27FC236}">
                <a16:creationId xmlns:a16="http://schemas.microsoft.com/office/drawing/2014/main" id="{E4C8D41C-6F26-F1A8-9635-A21F6A044C1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648702" y="3843860"/>
            <a:ext cx="468312" cy="468312"/>
          </a:xfrm>
          <a:prstGeom prst="rect">
            <a:avLst/>
          </a:prstGeom>
        </p:spPr>
      </p:pic>
      <p:pic>
        <p:nvPicPr>
          <p:cNvPr id="34" name="sindhi10">
            <a:hlinkClick r:id="" action="ppaction://media"/>
            <a:extLst>
              <a:ext uri="{FF2B5EF4-FFF2-40B4-BE49-F238E27FC236}">
                <a16:creationId xmlns:a16="http://schemas.microsoft.com/office/drawing/2014/main" id="{B97C4DE8-CA99-4648-5C18-2A645E94758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biLevel thresh="75000"/>
          </a:blip>
          <a:stretch>
            <a:fillRect/>
          </a:stretch>
        </p:blipFill>
        <p:spPr>
          <a:xfrm>
            <a:off x="5743223" y="3741655"/>
            <a:ext cx="468312" cy="468312"/>
          </a:xfrm>
          <a:prstGeom prst="rect">
            <a:avLst/>
          </a:prstGeom>
        </p:spPr>
      </p:pic>
      <p:pic>
        <p:nvPicPr>
          <p:cNvPr id="35" name="sindhi11">
            <a:hlinkClick r:id="" action="ppaction://media"/>
            <a:extLst>
              <a:ext uri="{FF2B5EF4-FFF2-40B4-BE49-F238E27FC236}">
                <a16:creationId xmlns:a16="http://schemas.microsoft.com/office/drawing/2014/main" id="{4DE174B9-1646-3306-D810-FD9B76C0EBF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07957" y="4828200"/>
            <a:ext cx="468312" cy="468312"/>
          </a:xfrm>
          <a:prstGeom prst="rect">
            <a:avLst/>
          </a:prstGeom>
        </p:spPr>
      </p:pic>
      <p:pic>
        <p:nvPicPr>
          <p:cNvPr id="36" name="sindhi12">
            <a:hlinkClick r:id="" action="ppaction://media"/>
            <a:extLst>
              <a:ext uri="{FF2B5EF4-FFF2-40B4-BE49-F238E27FC236}">
                <a16:creationId xmlns:a16="http://schemas.microsoft.com/office/drawing/2014/main" id="{BB08A733-5FAB-6BB5-3481-90D77C220F62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2836" y="4721339"/>
            <a:ext cx="468312" cy="468312"/>
          </a:xfrm>
          <a:prstGeom prst="rect">
            <a:avLst/>
          </a:prstGeom>
        </p:spPr>
      </p:pic>
      <p:pic>
        <p:nvPicPr>
          <p:cNvPr id="37" name="sindhi13">
            <a:hlinkClick r:id="" action="ppaction://media"/>
            <a:extLst>
              <a:ext uri="{FF2B5EF4-FFF2-40B4-BE49-F238E27FC236}">
                <a16:creationId xmlns:a16="http://schemas.microsoft.com/office/drawing/2014/main" id="{A6CAEABC-E704-BCDC-840E-B9E6E379C65A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CC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942507" y="3769834"/>
            <a:ext cx="468312" cy="468312"/>
          </a:xfrm>
          <a:prstGeom prst="rect">
            <a:avLst/>
          </a:prstGeom>
        </p:spPr>
      </p:pic>
      <p:pic>
        <p:nvPicPr>
          <p:cNvPr id="38" name="sindhi14">
            <a:hlinkClick r:id="" action="ppaction://media"/>
            <a:extLst>
              <a:ext uri="{FF2B5EF4-FFF2-40B4-BE49-F238E27FC236}">
                <a16:creationId xmlns:a16="http://schemas.microsoft.com/office/drawing/2014/main" id="{B9BB0247-6418-81CC-0D87-AD6FD9507A66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47727" y="3877310"/>
            <a:ext cx="468312" cy="468312"/>
          </a:xfrm>
          <a:prstGeom prst="rect">
            <a:avLst/>
          </a:prstGeom>
        </p:spPr>
      </p:pic>
      <p:pic>
        <p:nvPicPr>
          <p:cNvPr id="39" name="sindhi6">
            <a:hlinkClick r:id="" action="ppaction://media"/>
            <a:extLst>
              <a:ext uri="{FF2B5EF4-FFF2-40B4-BE49-F238E27FC236}">
                <a16:creationId xmlns:a16="http://schemas.microsoft.com/office/drawing/2014/main" id="{ED1EA62E-58EB-EDB6-A949-4B2C5BFE21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86228" y="4592209"/>
            <a:ext cx="468313" cy="468312"/>
          </a:xfrm>
          <a:prstGeom prst="rect">
            <a:avLst/>
          </a:prstGeom>
        </p:spPr>
      </p:pic>
      <p:pic>
        <p:nvPicPr>
          <p:cNvPr id="40" name="sindhi7">
            <a:hlinkClick r:id="" action="ppaction://media"/>
            <a:extLst>
              <a:ext uri="{FF2B5EF4-FFF2-40B4-BE49-F238E27FC236}">
                <a16:creationId xmlns:a16="http://schemas.microsoft.com/office/drawing/2014/main" id="{0672425D-27BA-9410-D139-5C988A6BCB2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66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02786" y="4410549"/>
            <a:ext cx="468312" cy="468312"/>
          </a:xfrm>
          <a:prstGeom prst="rect">
            <a:avLst/>
          </a:prstGeom>
        </p:spPr>
      </p:pic>
      <p:pic>
        <p:nvPicPr>
          <p:cNvPr id="41" name="sindhi8">
            <a:hlinkClick r:id="" action="ppaction://media"/>
            <a:extLst>
              <a:ext uri="{FF2B5EF4-FFF2-40B4-BE49-F238E27FC236}">
                <a16:creationId xmlns:a16="http://schemas.microsoft.com/office/drawing/2014/main" id="{D1D89B5C-51AC-C07A-BCEA-CDB5AC0D50F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5745" y="4691773"/>
            <a:ext cx="468312" cy="468312"/>
          </a:xfrm>
          <a:prstGeom prst="rect">
            <a:avLst/>
          </a:prstGeom>
        </p:spPr>
      </p:pic>
      <p:pic>
        <p:nvPicPr>
          <p:cNvPr id="42" name="sindhi9">
            <a:hlinkClick r:id="" action="ppaction://media"/>
            <a:extLst>
              <a:ext uri="{FF2B5EF4-FFF2-40B4-BE49-F238E27FC236}">
                <a16:creationId xmlns:a16="http://schemas.microsoft.com/office/drawing/2014/main" id="{5B12D357-1EBE-52F7-50EA-17768A82B76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1795" y="4418919"/>
            <a:ext cx="468312" cy="468312"/>
          </a:xfrm>
          <a:prstGeom prst="rect">
            <a:avLst/>
          </a:prstGeom>
        </p:spPr>
      </p:pic>
      <p:pic>
        <p:nvPicPr>
          <p:cNvPr id="43" name="sindhi10">
            <a:hlinkClick r:id="" action="ppaction://media"/>
            <a:extLst>
              <a:ext uri="{FF2B5EF4-FFF2-40B4-BE49-F238E27FC236}">
                <a16:creationId xmlns:a16="http://schemas.microsoft.com/office/drawing/2014/main" id="{66F35DAE-501C-0C3A-B12D-ED17C8FA052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duotone>
              <a:prstClr val="black"/>
              <a:srgbClr val="0066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81368" y="3786043"/>
            <a:ext cx="468312" cy="468312"/>
          </a:xfrm>
          <a:prstGeom prst="rect">
            <a:avLst/>
          </a:prstGeom>
        </p:spPr>
      </p:pic>
      <p:pic>
        <p:nvPicPr>
          <p:cNvPr id="44" name="sindhi11">
            <a:hlinkClick r:id="" action="ppaction://media"/>
            <a:extLst>
              <a:ext uri="{FF2B5EF4-FFF2-40B4-BE49-F238E27FC236}">
                <a16:creationId xmlns:a16="http://schemas.microsoft.com/office/drawing/2014/main" id="{02061D75-E3E5-E201-AB46-87F6D5B5B20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rgbClr val="CC00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791369" y="4761899"/>
            <a:ext cx="468312" cy="468312"/>
          </a:xfrm>
          <a:prstGeom prst="rect">
            <a:avLst/>
          </a:prstGeom>
        </p:spPr>
      </p:pic>
      <p:pic>
        <p:nvPicPr>
          <p:cNvPr id="45" name="sindhi12">
            <a:hlinkClick r:id="" action="ppaction://media"/>
            <a:extLst>
              <a:ext uri="{FF2B5EF4-FFF2-40B4-BE49-F238E27FC236}">
                <a16:creationId xmlns:a16="http://schemas.microsoft.com/office/drawing/2014/main" id="{68188081-82A7-00DF-9EB7-9E414664347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539571" y="4815180"/>
            <a:ext cx="468312" cy="468312"/>
          </a:xfrm>
          <a:prstGeom prst="rect">
            <a:avLst/>
          </a:prstGeom>
        </p:spPr>
      </p:pic>
      <p:pic>
        <p:nvPicPr>
          <p:cNvPr id="46" name="sindhi13">
            <a:hlinkClick r:id="" action="ppaction://media"/>
            <a:extLst>
              <a:ext uri="{FF2B5EF4-FFF2-40B4-BE49-F238E27FC236}">
                <a16:creationId xmlns:a16="http://schemas.microsoft.com/office/drawing/2014/main" id="{F3549D76-E219-1A19-A8F9-950AFC0BD06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0099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45501" y="4130972"/>
            <a:ext cx="468312" cy="468312"/>
          </a:xfrm>
          <a:prstGeom prst="rect">
            <a:avLst/>
          </a:prstGeom>
        </p:spPr>
      </p:pic>
      <p:pic>
        <p:nvPicPr>
          <p:cNvPr id="47" name="sindhi14">
            <a:hlinkClick r:id="" action="ppaction://media"/>
            <a:extLst>
              <a:ext uri="{FF2B5EF4-FFF2-40B4-BE49-F238E27FC236}">
                <a16:creationId xmlns:a16="http://schemas.microsoft.com/office/drawing/2014/main" id="{696BE1DA-CFCD-0C6C-102B-A14491FB9F51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FF7C8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50908" y="4632481"/>
            <a:ext cx="468312" cy="468312"/>
          </a:xfrm>
          <a:prstGeom prst="rect">
            <a:avLst/>
          </a:prstGeom>
        </p:spPr>
      </p:pic>
      <p:pic>
        <p:nvPicPr>
          <p:cNvPr id="48" name="sindhi13">
            <a:hlinkClick r:id="" action="ppaction://media"/>
            <a:extLst>
              <a:ext uri="{FF2B5EF4-FFF2-40B4-BE49-F238E27FC236}">
                <a16:creationId xmlns:a16="http://schemas.microsoft.com/office/drawing/2014/main" id="{AD0E5537-A98D-BE85-4391-6F6575D307E7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33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73560" y="4332452"/>
            <a:ext cx="468312" cy="468312"/>
          </a:xfrm>
          <a:prstGeom prst="rect">
            <a:avLst/>
          </a:prstGeom>
        </p:spPr>
      </p:pic>
      <p:pic>
        <p:nvPicPr>
          <p:cNvPr id="49" name="sindhi14">
            <a:hlinkClick r:id="" action="ppaction://media"/>
            <a:extLst>
              <a:ext uri="{FF2B5EF4-FFF2-40B4-BE49-F238E27FC236}">
                <a16:creationId xmlns:a16="http://schemas.microsoft.com/office/drawing/2014/main" id="{CD02E463-E761-61C2-5A5F-66203C07656E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CC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034304" y="3930071"/>
            <a:ext cx="468312" cy="468312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D783BA-3DE4-B2EA-8C52-607C40484DC6}"/>
              </a:ext>
            </a:extLst>
          </p:cNvPr>
          <p:cNvCxnSpPr/>
          <p:nvPr/>
        </p:nvCxnSpPr>
        <p:spPr>
          <a:xfrm>
            <a:off x="416689" y="1006997"/>
            <a:ext cx="34608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50DBF72-00D7-98A1-2A34-7B356030C44F}"/>
              </a:ext>
            </a:extLst>
          </p:cNvPr>
          <p:cNvSpPr txBox="1">
            <a:spLocks/>
          </p:cNvSpPr>
          <p:nvPr/>
        </p:nvSpPr>
        <p:spPr>
          <a:xfrm>
            <a:off x="8055091" y="63632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988896-6FC6-89E2-E827-032EB83D7864}"/>
              </a:ext>
            </a:extLst>
          </p:cNvPr>
          <p:cNvSpPr/>
          <p:nvPr/>
        </p:nvSpPr>
        <p:spPr>
          <a:xfrm>
            <a:off x="989780" y="190745"/>
            <a:ext cx="1016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请再次聆听你对所有声音的排列，确认排列无误之后再点击继续。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BA5B413-4DBE-8C17-8CC6-461F4525DAE3}"/>
              </a:ext>
            </a:extLst>
          </p:cNvPr>
          <p:cNvSpPr txBox="1">
            <a:spLocks/>
          </p:cNvSpPr>
          <p:nvPr/>
        </p:nvSpPr>
        <p:spPr>
          <a:xfrm>
            <a:off x="8290933" y="75808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注意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：请在此写下你排列这些声音的依据和策略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请详细告诉我们你是如何排列这些声音的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。请依次描述你分组的方法及原因。例如，“从左往右，第一组的声音听起来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，因为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1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6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4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1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03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64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1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57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64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719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64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4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51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4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510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练习已结束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93A5A9D-BF94-6900-844A-EC9B8F571BCF}"/>
              </a:ext>
            </a:extLst>
          </p:cNvPr>
          <p:cNvSpPr txBox="1">
            <a:spLocks/>
          </p:cNvSpPr>
          <p:nvPr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6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正式实验即将开始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BA6B4C-F32A-C438-F415-D5AA04DF0175}"/>
              </a:ext>
            </a:extLst>
          </p:cNvPr>
          <p:cNvSpPr txBox="1">
            <a:spLocks/>
          </p:cNvSpPr>
          <p:nvPr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6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C57006-E2B0-FC54-5BE5-95D207D83C43}"/>
              </a:ext>
            </a:extLst>
          </p:cNvPr>
          <p:cNvSpPr txBox="1"/>
          <p:nvPr/>
        </p:nvSpPr>
        <p:spPr>
          <a:xfrm>
            <a:off x="8291285" y="753261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1615B-329B-4E18-8C41-225D0E76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061" y="1870248"/>
            <a:ext cx="3985878" cy="1325563"/>
          </a:xfrm>
        </p:spPr>
        <p:txBody>
          <a:bodyPr/>
          <a:lstStyle/>
          <a:p>
            <a:pPr algn="ctr"/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一声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A5A776-A452-40AF-BC64-81CDECD15160}"/>
              </a:ext>
            </a:extLst>
          </p:cNvPr>
          <p:cNvCxnSpPr/>
          <p:nvPr/>
        </p:nvCxnSpPr>
        <p:spPr>
          <a:xfrm>
            <a:off x="1980069" y="5386405"/>
            <a:ext cx="80074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8CC96C-102F-43E7-95A7-B45B6C36073B}"/>
              </a:ext>
            </a:extLst>
          </p:cNvPr>
          <p:cNvSpPr txBox="1"/>
          <p:nvPr/>
        </p:nvSpPr>
        <p:spPr>
          <a:xfrm>
            <a:off x="7473560" y="5542600"/>
            <a:ext cx="395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3D0202-2788-4749-9834-832CDF65F239}"/>
              </a:ext>
            </a:extLst>
          </p:cNvPr>
          <p:cNvSpPr txBox="1"/>
          <p:nvPr/>
        </p:nvSpPr>
        <p:spPr>
          <a:xfrm>
            <a:off x="724590" y="5542600"/>
            <a:ext cx="4161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最不自然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，最不具代表性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EEB84F8-6279-0A3E-F074-C2E1CCC87E6B}"/>
              </a:ext>
            </a:extLst>
          </p:cNvPr>
          <p:cNvSpPr txBox="1">
            <a:spLocks/>
          </p:cNvSpPr>
          <p:nvPr/>
        </p:nvSpPr>
        <p:spPr>
          <a:xfrm>
            <a:off x="1411773" y="31958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点击以继续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7DD37-18ED-5A9D-BC5C-5DBCFAE3C254}"/>
              </a:ext>
            </a:extLst>
          </p:cNvPr>
          <p:cNvSpPr txBox="1"/>
          <p:nvPr/>
        </p:nvSpPr>
        <p:spPr>
          <a:xfrm>
            <a:off x="416689" y="755626"/>
            <a:ext cx="3460830" cy="26983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A2516-8EF8-2FEA-9A15-610D4E0B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755626"/>
            <a:ext cx="3460830" cy="2698321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提示：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请点击黑框里的声音图标，然后拖动到下方的画布上。水平线的左端表示这个声音对这个声调最不具代表性，右端表示最具代表性。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图标之间的纵向位置与该声音是否自然或者典型无关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图标的颜色和声调无关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请注意聆听声音本身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你可以重叠放置图标</a:t>
            </a:r>
          </a:p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请充分利用画布上的空间</a:t>
            </a:r>
          </a:p>
        </p:txBody>
      </p:sp>
      <p:pic>
        <p:nvPicPr>
          <p:cNvPr id="7" name="sindhi6">
            <a:hlinkClick r:id="" action="ppaction://media"/>
            <a:extLst>
              <a:ext uri="{FF2B5EF4-FFF2-40B4-BE49-F238E27FC236}">
                <a16:creationId xmlns:a16="http://schemas.microsoft.com/office/drawing/2014/main" id="{14DF6DFD-C5C1-284D-3FF8-38643F7A9A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534797" y="4789254"/>
            <a:ext cx="468313" cy="468312"/>
          </a:xfrm>
          <a:prstGeom prst="rect">
            <a:avLst/>
          </a:prstGeom>
        </p:spPr>
      </p:pic>
      <p:pic>
        <p:nvPicPr>
          <p:cNvPr id="8" name="sindhi7">
            <a:hlinkClick r:id="" action="ppaction://media"/>
            <a:extLst>
              <a:ext uri="{FF2B5EF4-FFF2-40B4-BE49-F238E27FC236}">
                <a16:creationId xmlns:a16="http://schemas.microsoft.com/office/drawing/2014/main" id="{2C7E445C-0BD0-A471-241A-A869CE8638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CC33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249438" y="4195310"/>
            <a:ext cx="468312" cy="468312"/>
          </a:xfrm>
          <a:prstGeom prst="rect">
            <a:avLst/>
          </a:prstGeom>
        </p:spPr>
      </p:pic>
      <p:pic>
        <p:nvPicPr>
          <p:cNvPr id="9" name="sindhi8">
            <a:hlinkClick r:id="" action="ppaction://media"/>
            <a:extLst>
              <a:ext uri="{FF2B5EF4-FFF2-40B4-BE49-F238E27FC236}">
                <a16:creationId xmlns:a16="http://schemas.microsoft.com/office/drawing/2014/main" id="{7F7627E9-97B6-EF85-13AD-3ED8D6DA3D7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rgbClr val="CC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073017" y="4320942"/>
            <a:ext cx="468312" cy="468312"/>
          </a:xfrm>
          <a:prstGeom prst="rect">
            <a:avLst/>
          </a:prstGeom>
        </p:spPr>
      </p:pic>
      <p:pic>
        <p:nvPicPr>
          <p:cNvPr id="10" name="sindhi9">
            <a:hlinkClick r:id="" action="ppaction://media"/>
            <a:extLst>
              <a:ext uri="{FF2B5EF4-FFF2-40B4-BE49-F238E27FC236}">
                <a16:creationId xmlns:a16="http://schemas.microsoft.com/office/drawing/2014/main" id="{E4C8D41C-6F26-F1A8-9635-A21F6A044C1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648702" y="3843860"/>
            <a:ext cx="468312" cy="468312"/>
          </a:xfrm>
          <a:prstGeom prst="rect">
            <a:avLst/>
          </a:prstGeom>
        </p:spPr>
      </p:pic>
      <p:pic>
        <p:nvPicPr>
          <p:cNvPr id="34" name="sindhi10">
            <a:hlinkClick r:id="" action="ppaction://media"/>
            <a:extLst>
              <a:ext uri="{FF2B5EF4-FFF2-40B4-BE49-F238E27FC236}">
                <a16:creationId xmlns:a16="http://schemas.microsoft.com/office/drawing/2014/main" id="{B97C4DE8-CA99-4648-5C18-2A645E94758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biLevel thresh="75000"/>
          </a:blip>
          <a:stretch>
            <a:fillRect/>
          </a:stretch>
        </p:blipFill>
        <p:spPr>
          <a:xfrm>
            <a:off x="5743223" y="3741655"/>
            <a:ext cx="468312" cy="468312"/>
          </a:xfrm>
          <a:prstGeom prst="rect">
            <a:avLst/>
          </a:prstGeom>
        </p:spPr>
      </p:pic>
      <p:pic>
        <p:nvPicPr>
          <p:cNvPr id="35" name="sindhi11">
            <a:hlinkClick r:id="" action="ppaction://media"/>
            <a:extLst>
              <a:ext uri="{FF2B5EF4-FFF2-40B4-BE49-F238E27FC236}">
                <a16:creationId xmlns:a16="http://schemas.microsoft.com/office/drawing/2014/main" id="{4DE174B9-1646-3306-D810-FD9B76C0EBF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07957" y="4828200"/>
            <a:ext cx="468312" cy="468312"/>
          </a:xfrm>
          <a:prstGeom prst="rect">
            <a:avLst/>
          </a:prstGeom>
        </p:spPr>
      </p:pic>
      <p:pic>
        <p:nvPicPr>
          <p:cNvPr id="36" name="sindhi12">
            <a:hlinkClick r:id="" action="ppaction://media"/>
            <a:extLst>
              <a:ext uri="{FF2B5EF4-FFF2-40B4-BE49-F238E27FC236}">
                <a16:creationId xmlns:a16="http://schemas.microsoft.com/office/drawing/2014/main" id="{BB08A733-5FAB-6BB5-3481-90D77C220F62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2836" y="4721339"/>
            <a:ext cx="468312" cy="468312"/>
          </a:xfrm>
          <a:prstGeom prst="rect">
            <a:avLst/>
          </a:prstGeom>
        </p:spPr>
      </p:pic>
      <p:pic>
        <p:nvPicPr>
          <p:cNvPr id="37" name="sindhi13">
            <a:hlinkClick r:id="" action="ppaction://media"/>
            <a:extLst>
              <a:ext uri="{FF2B5EF4-FFF2-40B4-BE49-F238E27FC236}">
                <a16:creationId xmlns:a16="http://schemas.microsoft.com/office/drawing/2014/main" id="{A6CAEABC-E704-BCDC-840E-B9E6E379C65A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CC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942507" y="3769834"/>
            <a:ext cx="468312" cy="468312"/>
          </a:xfrm>
          <a:prstGeom prst="rect">
            <a:avLst/>
          </a:prstGeom>
        </p:spPr>
      </p:pic>
      <p:pic>
        <p:nvPicPr>
          <p:cNvPr id="38" name="sindhi14">
            <a:hlinkClick r:id="" action="ppaction://media"/>
            <a:extLst>
              <a:ext uri="{FF2B5EF4-FFF2-40B4-BE49-F238E27FC236}">
                <a16:creationId xmlns:a16="http://schemas.microsoft.com/office/drawing/2014/main" id="{B9BB0247-6418-81CC-0D87-AD6FD9507A66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47727" y="3877310"/>
            <a:ext cx="468312" cy="468312"/>
          </a:xfrm>
          <a:prstGeom prst="rect">
            <a:avLst/>
          </a:prstGeom>
        </p:spPr>
      </p:pic>
      <p:pic>
        <p:nvPicPr>
          <p:cNvPr id="39" name="sindhi6">
            <a:hlinkClick r:id="" action="ppaction://media"/>
            <a:extLst>
              <a:ext uri="{FF2B5EF4-FFF2-40B4-BE49-F238E27FC236}">
                <a16:creationId xmlns:a16="http://schemas.microsoft.com/office/drawing/2014/main" id="{ED1EA62E-58EB-EDB6-A949-4B2C5BFE21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86228" y="4592209"/>
            <a:ext cx="468313" cy="468312"/>
          </a:xfrm>
          <a:prstGeom prst="rect">
            <a:avLst/>
          </a:prstGeom>
        </p:spPr>
      </p:pic>
      <p:pic>
        <p:nvPicPr>
          <p:cNvPr id="40" name="sindhi7">
            <a:hlinkClick r:id="" action="ppaction://media"/>
            <a:extLst>
              <a:ext uri="{FF2B5EF4-FFF2-40B4-BE49-F238E27FC236}">
                <a16:creationId xmlns:a16="http://schemas.microsoft.com/office/drawing/2014/main" id="{0672425D-27BA-9410-D139-5C988A6BCB2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>
            <a:duotone>
              <a:prstClr val="black"/>
              <a:srgbClr val="66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02786" y="4410549"/>
            <a:ext cx="468312" cy="468312"/>
          </a:xfrm>
          <a:prstGeom prst="rect">
            <a:avLst/>
          </a:prstGeom>
        </p:spPr>
      </p:pic>
      <p:pic>
        <p:nvPicPr>
          <p:cNvPr id="41" name="sindhi8">
            <a:hlinkClick r:id="" action="ppaction://media"/>
            <a:extLst>
              <a:ext uri="{FF2B5EF4-FFF2-40B4-BE49-F238E27FC236}">
                <a16:creationId xmlns:a16="http://schemas.microsoft.com/office/drawing/2014/main" id="{D1D89B5C-51AC-C07A-BCEA-CDB5AC0D50F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5745" y="4691773"/>
            <a:ext cx="468312" cy="468312"/>
          </a:xfrm>
          <a:prstGeom prst="rect">
            <a:avLst/>
          </a:prstGeom>
        </p:spPr>
      </p:pic>
      <p:pic>
        <p:nvPicPr>
          <p:cNvPr id="42" name="sindhi9">
            <a:hlinkClick r:id="" action="ppaction://media"/>
            <a:extLst>
              <a:ext uri="{FF2B5EF4-FFF2-40B4-BE49-F238E27FC236}">
                <a16:creationId xmlns:a16="http://schemas.microsoft.com/office/drawing/2014/main" id="{5B12D357-1EBE-52F7-50EA-17768A82B76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1795" y="4418919"/>
            <a:ext cx="468312" cy="468312"/>
          </a:xfrm>
          <a:prstGeom prst="rect">
            <a:avLst/>
          </a:prstGeom>
        </p:spPr>
      </p:pic>
      <p:pic>
        <p:nvPicPr>
          <p:cNvPr id="43" name="sindhi10">
            <a:hlinkClick r:id="" action="ppaction://media"/>
            <a:extLst>
              <a:ext uri="{FF2B5EF4-FFF2-40B4-BE49-F238E27FC236}">
                <a16:creationId xmlns:a16="http://schemas.microsoft.com/office/drawing/2014/main" id="{66F35DAE-501C-0C3A-B12D-ED17C8FA052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>
            <a:duotone>
              <a:prstClr val="black"/>
              <a:srgbClr val="0066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81368" y="3786043"/>
            <a:ext cx="468312" cy="468312"/>
          </a:xfrm>
          <a:prstGeom prst="rect">
            <a:avLst/>
          </a:prstGeom>
        </p:spPr>
      </p:pic>
      <p:pic>
        <p:nvPicPr>
          <p:cNvPr id="44" name="sindhi11">
            <a:hlinkClick r:id="" action="ppaction://media"/>
            <a:extLst>
              <a:ext uri="{FF2B5EF4-FFF2-40B4-BE49-F238E27FC236}">
                <a16:creationId xmlns:a16="http://schemas.microsoft.com/office/drawing/2014/main" id="{02061D75-E3E5-E201-AB46-87F6D5B5B20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>
            <a:duotone>
              <a:prstClr val="black"/>
              <a:srgbClr val="CC00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791369" y="4761899"/>
            <a:ext cx="468312" cy="468312"/>
          </a:xfrm>
          <a:prstGeom prst="rect">
            <a:avLst/>
          </a:prstGeom>
        </p:spPr>
      </p:pic>
      <p:pic>
        <p:nvPicPr>
          <p:cNvPr id="45" name="sindhi12">
            <a:hlinkClick r:id="" action="ppaction://media"/>
            <a:extLst>
              <a:ext uri="{FF2B5EF4-FFF2-40B4-BE49-F238E27FC236}">
                <a16:creationId xmlns:a16="http://schemas.microsoft.com/office/drawing/2014/main" id="{68188081-82A7-00DF-9EB7-9E414664347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539571" y="4815180"/>
            <a:ext cx="468312" cy="468312"/>
          </a:xfrm>
          <a:prstGeom prst="rect">
            <a:avLst/>
          </a:prstGeom>
        </p:spPr>
      </p:pic>
      <p:pic>
        <p:nvPicPr>
          <p:cNvPr id="46" name="sindhi13">
            <a:hlinkClick r:id="" action="ppaction://media"/>
            <a:extLst>
              <a:ext uri="{FF2B5EF4-FFF2-40B4-BE49-F238E27FC236}">
                <a16:creationId xmlns:a16="http://schemas.microsoft.com/office/drawing/2014/main" id="{F3549D76-E219-1A19-A8F9-950AFC0BD06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0099C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45501" y="4130972"/>
            <a:ext cx="468312" cy="468312"/>
          </a:xfrm>
          <a:prstGeom prst="rect">
            <a:avLst/>
          </a:prstGeom>
        </p:spPr>
      </p:pic>
      <p:pic>
        <p:nvPicPr>
          <p:cNvPr id="47" name="sindhi14">
            <a:hlinkClick r:id="" action="ppaction://media"/>
            <a:extLst>
              <a:ext uri="{FF2B5EF4-FFF2-40B4-BE49-F238E27FC236}">
                <a16:creationId xmlns:a16="http://schemas.microsoft.com/office/drawing/2014/main" id="{696BE1DA-CFCD-0C6C-102B-A14491FB9F51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FF7C8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250908" y="4632481"/>
            <a:ext cx="468312" cy="468312"/>
          </a:xfrm>
          <a:prstGeom prst="rect">
            <a:avLst/>
          </a:prstGeom>
        </p:spPr>
      </p:pic>
      <p:pic>
        <p:nvPicPr>
          <p:cNvPr id="48" name="sindhi13">
            <a:hlinkClick r:id="" action="ppaction://media"/>
            <a:extLst>
              <a:ext uri="{FF2B5EF4-FFF2-40B4-BE49-F238E27FC236}">
                <a16:creationId xmlns:a16="http://schemas.microsoft.com/office/drawing/2014/main" id="{AD0E5537-A98D-BE85-4391-6F6575D307E7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>
            <a:duotone>
              <a:prstClr val="black"/>
              <a:srgbClr val="993366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473560" y="4332452"/>
            <a:ext cx="468312" cy="468312"/>
          </a:xfrm>
          <a:prstGeom prst="rect">
            <a:avLst/>
          </a:prstGeom>
        </p:spPr>
      </p:pic>
      <p:pic>
        <p:nvPicPr>
          <p:cNvPr id="49" name="sindhi14">
            <a:hlinkClick r:id="" action="ppaction://media"/>
            <a:extLst>
              <a:ext uri="{FF2B5EF4-FFF2-40B4-BE49-F238E27FC236}">
                <a16:creationId xmlns:a16="http://schemas.microsoft.com/office/drawing/2014/main" id="{CD02E463-E761-61C2-5A5F-66203C07656E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>
            <a:duotone>
              <a:prstClr val="black"/>
              <a:srgbClr val="CC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034304" y="3930071"/>
            <a:ext cx="468312" cy="468312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D783BA-3DE4-B2EA-8C52-607C40484DC6}"/>
              </a:ext>
            </a:extLst>
          </p:cNvPr>
          <p:cNvCxnSpPr/>
          <p:nvPr/>
        </p:nvCxnSpPr>
        <p:spPr>
          <a:xfrm>
            <a:off x="416689" y="1006997"/>
            <a:ext cx="34608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50DBF72-00D7-98A1-2A34-7B356030C44F}"/>
              </a:ext>
            </a:extLst>
          </p:cNvPr>
          <p:cNvSpPr txBox="1">
            <a:spLocks/>
          </p:cNvSpPr>
          <p:nvPr/>
        </p:nvSpPr>
        <p:spPr>
          <a:xfrm>
            <a:off x="8055091" y="63632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988896-6FC6-89E2-E827-032EB83D7864}"/>
              </a:ext>
            </a:extLst>
          </p:cNvPr>
          <p:cNvSpPr/>
          <p:nvPr/>
        </p:nvSpPr>
        <p:spPr>
          <a:xfrm>
            <a:off x="989780" y="190745"/>
            <a:ext cx="10164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请再次聆听你对所有声音的排列，确认排列无误之后再点击继续。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BA5B413-4DBE-8C17-8CC6-461F4525DAE3}"/>
              </a:ext>
            </a:extLst>
          </p:cNvPr>
          <p:cNvSpPr txBox="1">
            <a:spLocks/>
          </p:cNvSpPr>
          <p:nvPr/>
        </p:nvSpPr>
        <p:spPr>
          <a:xfrm>
            <a:off x="8290933" y="758081"/>
            <a:ext cx="3460830" cy="2698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注意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：请在此写下你排列这些声音的依据和策略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请详细告诉我们你是如何排列这些声音的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。请依次描述你分组的方法及原因。例如，“从左往右，第一组的声音听起来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，因为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5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6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4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1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03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64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1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57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64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719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64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4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51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4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510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vol="80000">
                <p:cTn id="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AA22-ACE7-4A40-BF6F-706DADB4F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下一组</a:t>
            </a:r>
            <a:endParaRPr lang="en-US" sz="5400" dirty="0"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60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1465</Words>
  <Application>Microsoft Macintosh PowerPoint</Application>
  <PresentationFormat>Widescreen</PresentationFormat>
  <Paragraphs>122</Paragraphs>
  <Slides>17</Slides>
  <Notes>8</Notes>
  <HiddenSlides>0</HiddenSlides>
  <MMClips>100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Microsoft YaHei UI</vt:lpstr>
      <vt:lpstr>SimSun</vt:lpstr>
      <vt:lpstr>Arial</vt:lpstr>
      <vt:lpstr>Calibri</vt:lpstr>
      <vt:lpstr>Calibri Light</vt:lpstr>
      <vt:lpstr>Office Theme</vt:lpstr>
      <vt:lpstr>请输入实验编号</vt:lpstr>
      <vt:lpstr>欢迎参加本次实验!  在本次实验中，你将会运用你的普通话能力对听到的声音作出判断和排列。  如这个例子所示，普通话中有四个声调：  一声 yōu 二声  yóu 三声  yǒu 四声  yòu  优   游  友  右  实验一共有四页，各代表四个声调中的一个。在每一页中你将会被考察辨别声调的能力。你将会听到一些音频。同一页中的声音都属于同一个声调。  请你根据你对普通话声调的了解和经验，作出如下判断， 并进行评分和分类： 1）该声音对其所属的声调是否典型？（例如，听起来像一声吗？） 2）对比所有的音频，它们听起来是否相似或者不同？ </vt:lpstr>
      <vt:lpstr>实验即将开始</vt:lpstr>
      <vt:lpstr>在下面几页屏幕中，你将会看到20个声音图标。每一页中的声音都属于同一个声调，并节选于普通话母语者的真实发音片段。其中一些声音也许会听起来比另一些更典型。  请依次点击屏幕上的每一个图标，仔细聆听，并根据它们对这个声调的代表性进行排序。你可以拖动这些图标，把它们放置在水平坐标轴上恰当的位置。水平轴是连续性的，越往左边表示声音越不典型、越不自然；越往右边表示声音越典型、也越自然。注意这不应该和声音的清晰程度或个人差异有关系。  请注意，图标之间的距离表示声音的相似程度。如果你将若干图标放得较近，表示你认为它们之间差别较小。如果较远，则表示它们之间的差别越大。  每一页你都有20分钟的时间可以随意运用。当你完成排序之后，请再把所有的声音听一遍。如果你对你的排列表示满意，可以点击下一页，去排列下一组声调。</vt:lpstr>
      <vt:lpstr>练习</vt:lpstr>
      <vt:lpstr>练习已结束</vt:lpstr>
      <vt:lpstr>正式实验即将开始</vt:lpstr>
      <vt:lpstr>一声</vt:lpstr>
      <vt:lpstr>下一组</vt:lpstr>
      <vt:lpstr>二声</vt:lpstr>
      <vt:lpstr>下一组</vt:lpstr>
      <vt:lpstr>三声</vt:lpstr>
      <vt:lpstr>下一组</vt:lpstr>
      <vt:lpstr>四声</vt:lpstr>
      <vt:lpstr>请完成下面的调查问卷</vt:lpstr>
      <vt:lpstr>调查问卷</vt:lpstr>
      <vt:lpstr>感谢你的参与！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Yaqian Huang</dc:creator>
  <cp:lastModifiedBy>Yaqian Huang</cp:lastModifiedBy>
  <cp:revision>116</cp:revision>
  <dcterms:created xsi:type="dcterms:W3CDTF">2022-03-28T22:35:52Z</dcterms:created>
  <dcterms:modified xsi:type="dcterms:W3CDTF">2022-07-24T04:18:20Z</dcterms:modified>
</cp:coreProperties>
</file>